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5"/>
  </p:notesMasterIdLst>
  <p:sldIdLst>
    <p:sldId id="256" r:id="rId3"/>
    <p:sldId id="258" r:id="rId4"/>
    <p:sldId id="309" r:id="rId5"/>
    <p:sldId id="307" r:id="rId6"/>
    <p:sldId id="327" r:id="rId7"/>
    <p:sldId id="312" r:id="rId8"/>
    <p:sldId id="313" r:id="rId9"/>
    <p:sldId id="300" r:id="rId10"/>
    <p:sldId id="301" r:id="rId11"/>
    <p:sldId id="303" r:id="rId12"/>
    <p:sldId id="341" r:id="rId13"/>
    <p:sldId id="337" r:id="rId14"/>
    <p:sldId id="333" r:id="rId15"/>
    <p:sldId id="338" r:id="rId16"/>
    <p:sldId id="304" r:id="rId17"/>
    <p:sldId id="340" r:id="rId18"/>
    <p:sldId id="331" r:id="rId19"/>
    <p:sldId id="315" r:id="rId20"/>
    <p:sldId id="319" r:id="rId21"/>
    <p:sldId id="326" r:id="rId22"/>
    <p:sldId id="324" r:id="rId23"/>
    <p:sldId id="336" r:id="rId24"/>
    <p:sldId id="293" r:id="rId25"/>
    <p:sldId id="335" r:id="rId26"/>
    <p:sldId id="334" r:id="rId27"/>
    <p:sldId id="297" r:id="rId28"/>
    <p:sldId id="296" r:id="rId29"/>
    <p:sldId id="298" r:id="rId30"/>
    <p:sldId id="299" r:id="rId31"/>
    <p:sldId id="310" r:id="rId32"/>
    <p:sldId id="325" r:id="rId33"/>
    <p:sldId id="291" r:id="rId34"/>
  </p:sldIdLst>
  <p:sldSz cx="9144000" cy="5143500" type="screen16x9"/>
  <p:notesSz cx="6858000" cy="9144000"/>
  <p:embeddedFontLst>
    <p:embeddedFont>
      <p:font typeface="Abel" panose="02000506030000020004" pitchFamily="2" charset="0"/>
      <p:regular r:id="rId36"/>
    </p:embeddedFont>
    <p:embeddedFont>
      <p:font typeface="Calibri" panose="020F0502020204030204" pitchFamily="3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pen Sans Light" panose="020B0306030504020204" pitchFamily="34" charset="0"/>
      <p:regular r:id="rId45"/>
      <p:bold r:id="rId46"/>
      <p:italic r:id="rId47"/>
      <p:boldItalic r:id="rId48"/>
    </p:embeddedFont>
    <p:embeddedFont>
      <p:font typeface="Open Sans SemiBold" panose="020B0706030804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A29A"/>
    <a:srgbClr val="EBE5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2E9B6-F219-D50B-3764-0724EA582BC4}" v="368" dt="2023-04-18T13:21:10.336"/>
    <p1510:client id="{49AD79B3-0030-A8BE-EE92-7975031EF672}" v="301" dt="2023-04-18T07:58:07.955"/>
    <p1510:client id="{5612B6C7-4830-1848-0D26-F20822214168}" v="1081" dt="2023-04-18T04:14:04.750"/>
    <p1510:client id="{7430A51A-9F54-F128-0B9A-16DA1BC28CD5}" v="65" dt="2023-04-18T07:45:33.430"/>
    <p1510:client id="{80A769DC-5A75-144D-2ABA-9894FA78FE18}" v="1321" dt="2023-04-18T12:10:46.182"/>
    <p1510:client id="{85AC40EB-45DF-BC2F-EA8E-8A1B821A5F28}" v="675" dt="2023-04-18T03:59:45.086"/>
    <p1510:client id="{943F5E55-8BE9-1103-B52F-F18CC714C04A}" v="863" dt="2023-04-18T13:17:45.356"/>
    <p1510:client id="{99467A89-6116-79DC-C021-8924FA1067EA}" v="534" dt="2023-04-18T13:44:08.771"/>
    <p1510:client id="{A887B229-1DCD-9362-63EE-91659EA4D749}" v="593" dt="2023-04-17T16:41:55.727"/>
    <p1510:client id="{ADAE16D1-A048-4D4C-1DA1-399A30952F0B}" v="51" dt="2023-04-18T13:43:31.977"/>
    <p1510:client id="{B894C598-8205-FD47-8847-03E33744B92A}" v="6501" dt="2023-04-18T13:53:16.261"/>
    <p1510:client id="{C29BFA3A-E244-8206-EEF5-BFE5D444E17F}" v="117" dt="2023-04-18T09:59:57.678"/>
    <p1510:client id="{DE633B43-6937-A446-A0BA-D8F842EA4EF4}" v="81" dt="2023-04-17T16:21:25.277"/>
    <p1510:client id="{EC397B89-1C51-F544-8621-442582FD5AF1}" v="1560" dt="2023-04-17T15:45:08.679"/>
    <p1510:client id="{F19DD72C-5896-3A7A-AD97-E04C2C858B00}" v="428" dt="2023-04-18T05:55:23.719"/>
    <p1510:client id="{FEE7BC85-1E35-90E9-8B07-00C7E9969AFA}" v="226" dt="2023-04-18T13:13:53.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24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8T08:09:35.5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8651 4306 16383 0 0,'1'0'0'0'0,"6"0"0"0"0,9 0 0 0 0,15 0 0 0 0,15 0 0 0 0,10 0 0 0 0,4 0 0 0 0,-2 0 0 0 0,-8 0 0 0 0,-9 0 0 0 0,-9 0 0 0 0,-8 0 0 0 0,-7 0 0 0 0,-6 0 0 0 0,-2 0 0 0 0,1 0 0 0 0,5 1 0 0 0,7 1 0 0 0,6 0 0 0 0,2 1 0 0 0,-1-1 0 0 0,-4 1 0 0 0,-5-1 0 0 0,-4-1 0 0 0,-6-1 0 0 0,-3 1 0 0 0,-3-1 0 0 0,-2 1 0 0 0,0 1 0 0 0,-1-1 0 0 0,2 0 0 0 0,0-1 0 0 0,0 1 0 0 0,0 0 0 0 0,-1 1 0 0 0,0-1 0 0 0,0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8T08:09:35.5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8623 10319 16383 0 0,'1'0'0'0'0,"4"0"0"0"0,10 0 0 0 0,12 0 0 0 0,12 0 0 0 0,6 0 0 0 0,0 0 0 0 0,-4 0 0 0 0,-7 0 0 0 0,-6 0 0 0 0,-7 0 0 0 0,-5 0 0 0 0,-1 0 0 0 0,4 0 0 0 0,6 0 0 0 0,6 0 0 0 0,1 0 0 0 0,-1 1 0 0 0,-5 0 0 0 0,-6 0 0 0 0,-6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8T08:09:35.53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9743 14765 16383 0 0,'1'0'0'0'0,"6"0"0"0"0,15 0 0 0 0,22 0 0 0 0,23 0 0 0 0,18 0 0 0 0,4 0 0 0 0,-3 0 0 0 0,-8 0 0 0 0,-12 0 0 0 0,-15 0 0 0 0,-15 0 0 0 0,-11 0 0 0 0,-10 0 0 0 0,-7 0 0 0 0,-4 0 0 0 0,-1 0 0 0 0,-2 0 0 0 0,1 0 0 0 0,-1 0 0 0 0,1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8T08:09:35.5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9736 15248 16383 0 0,'0'0'0'0'0,"5"0"0"0"0,9 0 0 0 0,9 0 0 0 0,9 0 0 0 0,11 0 0 0 0,6 0 0 0 0,3 0 0 0 0,3 0 0 0 0,1 0 0 0 0,-4 0 0 0 0,-6 0 0 0 0,-9 0 0 0 0,-7 0 0 0 0,-5 0 0 0 0,-4 0 0 0 0,-1 0 0 0 0,-3 0 0 0 0,-1 0 0 0 0,-3 0 0 0 0,-2 0 0 0 0,-3 0 0 0 0,-2 0 0 0 0,-1 0 0 0 0,1 0 0 0 0,2 0 0 0 0,1 0 0 0 0,1 0 0 0 0,-1 0 0 0 0,-2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8T08:09:35.5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23677 4362 16383 0 0,'0'0'0'0'0,"1"-1"0"0"0,4-1 0 0 0,9 1 0 0 0,15 0 0 0 0,13 1 0 0 0,8-1 0 0 0,10 1 0 0 0,4 0 0 0 0,0 0 0 0 0,-8 0 0 0 0,-10 0 0 0 0,-11 0 0 0 0,-10 1 0 0 0,-5 1 0 0 0,-2-1 0 0 0,4 0 0 0 0,3 0 0 0 0,4 0 0 0 0,0 0 0 0 0,-3 0 0 0 0,-4 1 0 0 0,-5 0 0 0 0,-4 0 0 0 0,-5 1 0 0 0,-1-1 0 0 0,1-1 0 0 0,1 0 0 0 0,4-1 0 0 0,1 0 0 0 0,1 1 0 0 0,0 0 0 0 0,-3 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8T08:09:35.5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23634 11538 16383 0 0,'2'0'0'0'0,"5"0"0"0"0,9 0 0 0 0,13 0 0 0 0,11 0 0 0 0,6 0 0 0 0,1 0 0 0 0,-3 0 0 0 0,-4 0 0 0 0,-7 0 0 0 0,-7 0 0 0 0,-6 0 0 0 0,-5 0 0 0 0,-1 0 0 0 0,6 0 0 0 0,8 0 0 0 0,4 0 0 0 0,1 0 0 0 0,-3 0 0 0 0,-6 0 0 0 0,-6 0 0 0 0,-5 0 0 0 0,-5 0 0 0 0,-3 2 0 0 0,-1 0 0 0 0,-1 2 0 0 0,0-1 0 0 0,-1 0 0 0 0,1 0 0 0 0,-1-1 0 0 0,-1 1 0 0 0,-1-1 0 0 0,-1-1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1f45587f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1f45587f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services used are as follows. Google Cloud Composer is used to orchestrate the different systems in our data pipeline. It is a managed Apache Airflow environment that has integrations with other Google services. For data storage, Google Cloud Storage is performant, scalable, and integrated with </a:t>
            </a:r>
            <a:r>
              <a:rPr lang="en-US" err="1"/>
              <a:t>BigQuery</a:t>
            </a:r>
            <a:r>
              <a:rPr lang="en-US"/>
              <a:t>, making it our solution of choice. </a:t>
            </a:r>
            <a:r>
              <a:rPr lang="en-US" err="1"/>
              <a:t>BigQuery</a:t>
            </a:r>
            <a:r>
              <a:rPr lang="en-US"/>
              <a:t> is used as the serving layer to execute queries from downstream clients on the data. Its NoSQL architecture and built-in machine learning is well-suited to our needs and is compatible with a Tableau client.</a:t>
            </a:r>
            <a:endParaRPr/>
          </a:p>
        </p:txBody>
      </p:sp>
    </p:spTree>
    <p:extLst>
      <p:ext uri="{BB962C8B-B14F-4D97-AF65-F5344CB8AC3E}">
        <p14:creationId xmlns:p14="http://schemas.microsoft.com/office/powerpoint/2010/main" val="325587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1f894373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1f894373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have a total of 3 workflows in our data pipeline. First is the resale &amp; financial data workflow. It will delete existing records for the current month &amp; year, ingest new resale &amp; financial data, transform and combine them, then insert the result into </a:t>
            </a:r>
            <a:r>
              <a:rPr lang="en-US" err="1"/>
              <a:t>BigQuery</a:t>
            </a:r>
            <a:r>
              <a:rPr lang="en-US"/>
              <a:t>. After that, it will train our ML model with the updated dataset, make predictions for predefined parameters, and write it into </a:t>
            </a:r>
            <a:r>
              <a:rPr lang="en-US" err="1"/>
              <a:t>BigQuery</a:t>
            </a:r>
            <a:r>
              <a:rPr lang="en-US"/>
              <a:t>. This workflow is executed on a daily basis.</a:t>
            </a:r>
          </a:p>
        </p:txBody>
      </p:sp>
    </p:spTree>
    <p:extLst>
      <p:ext uri="{BB962C8B-B14F-4D97-AF65-F5344CB8AC3E}">
        <p14:creationId xmlns:p14="http://schemas.microsoft.com/office/powerpoint/2010/main" val="528550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We perform some deletion at the beginning due to the nature of our data &amp; data sources. The aim regarding the resale data is to ensure that there are no duplicated records due to the ordering of data. For an instance, a new sale in Ang Mo Kio is added not at the back of the ordering in the API but clustered together with the rest of the Ang Mo Kio transactions in 2023. As there is a lack of a primary key to uniquely identify transactions, we are unable to match new records against existing ones. For the financial data, we want to retain only the last adjusted close price to align with the month-level labelling of resale data. Therefore, the solution to both of these problems is to delete all data for the latest year/month dynamically, then query latest data from API to update table.</a:t>
            </a:r>
            <a:endParaRPr lang="en-US"/>
          </a:p>
        </p:txBody>
      </p:sp>
    </p:spTree>
    <p:extLst>
      <p:ext uri="{BB962C8B-B14F-4D97-AF65-F5344CB8AC3E}">
        <p14:creationId xmlns:p14="http://schemas.microsoft.com/office/powerpoint/2010/main" val="1524128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To combine the data from the two sources, we join the resale transactions with the respective financial data into a single record using month &amp; year to create a combined dataset.</a:t>
            </a:r>
          </a:p>
          <a:p>
            <a:pPr>
              <a:buNone/>
            </a:pPr>
            <a:endParaRPr lang="en-US">
              <a:latin typeface="Calibri"/>
              <a:cs typeface="Calibri"/>
            </a:endParaRPr>
          </a:p>
        </p:txBody>
      </p:sp>
    </p:spTree>
    <p:extLst>
      <p:ext uri="{BB962C8B-B14F-4D97-AF65-F5344CB8AC3E}">
        <p14:creationId xmlns:p14="http://schemas.microsoft.com/office/powerpoint/2010/main" val="158564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Once we have the combined data, selected features are written to a table for training of our machine learning model. This part of the workflow is dependent on the combined data since features come from both the resale &amp; financial data. Predictions are then made for predefined parameters and written into </a:t>
            </a:r>
            <a:r>
              <a:rPr lang="en-US" err="1"/>
              <a:t>BigQuery</a:t>
            </a:r>
            <a:r>
              <a:rPr lang="en-US"/>
              <a:t>.</a:t>
            </a:r>
          </a:p>
        </p:txBody>
      </p:sp>
    </p:spTree>
    <p:extLst>
      <p:ext uri="{BB962C8B-B14F-4D97-AF65-F5344CB8AC3E}">
        <p14:creationId xmlns:p14="http://schemas.microsoft.com/office/powerpoint/2010/main" val="2679045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1f894373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1f894373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34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1f894373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1f894373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202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2379524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61f45587f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61f45587f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400">
                <a:latin typeface="Arial" panose="020B0604020202020204" pitchFamily="34" charset="0"/>
                <a:cs typeface="Arial" panose="020B0604020202020204" pitchFamily="34" charset="0"/>
              </a:rPr>
              <a:t>Our objective for machine learning is to predict future resale price trends across time, economic environments and across categories of housing such as town and storey range. </a:t>
            </a:r>
            <a:r>
              <a:rPr lang="en-GB" sz="1400">
                <a:effectLst/>
                <a:latin typeface="Arial" panose="020B0604020202020204" pitchFamily="34" charset="0"/>
                <a:ea typeface="Calibri" panose="020F0502020204030204" pitchFamily="34" charset="0"/>
                <a:cs typeface="Arial" panose="020B0604020202020204" pitchFamily="34" charset="0"/>
              </a:rPr>
              <a:t>There are 3 steps to the prediction process, including model creation, model evaluation and model prediction.  </a:t>
            </a:r>
            <a:endParaRPr lang="en-SG" sz="1400">
              <a:effectLst/>
              <a:latin typeface="Arial" panose="020B060402020202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lang="en-SG"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2060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image on the left shows the model creation query in BigQuery. This query is triggered manually in the BigQuery UI for model evaluation purposes and automatically triggered as part of the DAG using Google Cloud Composer.</a:t>
            </a:r>
          </a:p>
          <a:p>
            <a:r>
              <a:rPr lang="en-US"/>
              <a:t>First, we must define the model type for Machine Learning. BigQuery ML provides </a:t>
            </a:r>
            <a:r>
              <a:rPr lang="en-GB" sz="1800">
                <a:effectLst/>
                <a:latin typeface="Calibri" panose="020F0502020204030204" pitchFamily="34" charset="0"/>
                <a:ea typeface="Calibri" panose="020F0502020204030204" pitchFamily="34" charset="0"/>
                <a:cs typeface="Arial" panose="020B0604020202020204" pitchFamily="34" charset="0"/>
              </a:rPr>
              <a:t>several machine learning models for regression, including linear regression, random forest, boosted trees, deep neural network, and Auto ML. All the available models are evaluated, except for Auto ML, due to the extremely long training time of over 2 hours.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a:effectLst/>
                <a:latin typeface="Calibri" panose="020F0502020204030204" pitchFamily="34" charset="0"/>
                <a:cs typeface="Arial" panose="020B0604020202020204" pitchFamily="34" charset="0"/>
              </a:rPr>
              <a:t>Next, we define the train-test split using the data split method. Auto Split refers to</a:t>
            </a:r>
            <a:r>
              <a:rPr lang="en-GB" sz="1800">
                <a:effectLst/>
                <a:latin typeface="Calibri" panose="020F0502020204030204" pitchFamily="34" charset="0"/>
                <a:ea typeface="Calibri" panose="020F0502020204030204" pitchFamily="34" charset="0"/>
                <a:cs typeface="Arial" panose="020B0604020202020204" pitchFamily="34" charset="0"/>
              </a:rPr>
              <a:t> a random split of 10,000 records for evaluation and the rest for training, given that we have more than 50,000 records in our dataset. While we considered a commonly used 80-20 randomized split, we ultimately elected to limit the number of records for evaluation to minimise overfitting.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a:effectLst/>
                <a:latin typeface="Calibri" panose="020F0502020204030204" pitchFamily="34" charset="0"/>
                <a:ea typeface="Calibri" panose="020F0502020204030204" pitchFamily="34" charset="0"/>
                <a:cs typeface="Arial" panose="020B0604020202020204" pitchFamily="34" charset="0"/>
              </a:rPr>
              <a:t>For the hyperparameter tuning algorithm, we relied on Google's Vertex AI Vizier, which uses a combination of advanced search algorithms such as Bayesian Optimisation with Gaussian Process. While options like random search and grid search were available, we observed substantially reduced model training times and better performance for the Vizier algorithm.  </a:t>
            </a:r>
            <a:endParaRPr lang="en-SG" sz="1800">
              <a:effectLst/>
              <a:latin typeface="Calibri" panose="020F0502020204030204" pitchFamily="34"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a:effectLst/>
                <a:latin typeface="Calibri" panose="020F0502020204030204" pitchFamily="34" charset="0"/>
                <a:ea typeface="Calibri" panose="020F0502020204030204" pitchFamily="34" charset="0"/>
                <a:cs typeface="Arial" panose="020B0604020202020204" pitchFamily="34" charset="0"/>
              </a:rPr>
              <a:t>Finally,</a:t>
            </a:r>
            <a:r>
              <a:rPr lang="en-GB" sz="1800">
                <a:solidFill>
                  <a:srgbClr val="000000"/>
                </a:solidFill>
                <a:effectLst/>
                <a:latin typeface="Calibri" panose="020F0502020204030204" pitchFamily="34" charset="0"/>
                <a:ea typeface="Calibri" panose="020F0502020204030204" pitchFamily="34" charset="0"/>
                <a:cs typeface="Arial" panose="020B0604020202020204" pitchFamily="34" charset="0"/>
              </a:rPr>
              <a:t> we selected most of the features available, but removed some features that were not as interpretable during prediction. For instance, block number and street number are too specific for potential buyers.</a:t>
            </a:r>
            <a:endParaRPr lang="en-SG"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296697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1f45587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1f45587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a:effectLst/>
                <a:latin typeface="Calibri" panose="020F0502020204030204" pitchFamily="34" charset="0"/>
                <a:ea typeface="Calibri" panose="020F0502020204030204" pitchFamily="34" charset="0"/>
                <a:cs typeface="Arial" panose="020B0604020202020204" pitchFamily="34" charset="0"/>
              </a:rPr>
              <a:t>We evaluate the models along three dimensions: speed, accuracy and computational cost. To compare the performance of the various models, we trained our models on data up to 2022, using the past 6 months as the validation set.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a:effectLst/>
                <a:latin typeface="Calibri" panose="020F0502020204030204" pitchFamily="34" charset="0"/>
                <a:ea typeface="Calibri" panose="020F0502020204030204" pitchFamily="34" charset="0"/>
                <a:cs typeface="Arial" panose="020B0604020202020204" pitchFamily="34" charset="0"/>
              </a:rPr>
              <a:t>In terms of accuracy, boosted trees and random forest perform the best, followed by linear regression. However, due to the simplicity of the linear model, the training time and computation costs are far superior to any of the other models. In addition, linear regression provides a clear and interpretable relationship between housing features such as the town against resale price which can be easily evaluated when performing sanity checks of the model.  We believe that the slight reduction in accuracy is a worthwhile trade-off for speed, cost, and interpretability. </a:t>
            </a:r>
            <a:endParaRPr lang="en-SG"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42439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model prediction, we predict the resale prices using the table of features generated earlier and the newly trained linear regression model. The input data is similar to the output data as shown, except without the predicted resale price. As we can see, each row varies in terms of the features used such as town and </a:t>
            </a:r>
            <a:r>
              <a:rPr lang="en-US" err="1"/>
              <a:t>storey</a:t>
            </a:r>
            <a:r>
              <a:rPr lang="en-US"/>
              <a:t> range, resulting in different predicted prices. </a:t>
            </a:r>
          </a:p>
          <a:p>
            <a:r>
              <a:rPr lang="en-US"/>
              <a:t>These predicted outputs are stored in BigQuery, which is accessed by Tableau to generate the predicted price analysis dashboard that Chen Xi will share more about later. </a:t>
            </a:r>
            <a:endParaRPr lang="en-IT"/>
          </a:p>
        </p:txBody>
      </p:sp>
    </p:spTree>
    <p:extLst>
      <p:ext uri="{BB962C8B-B14F-4D97-AF65-F5344CB8AC3E}">
        <p14:creationId xmlns:p14="http://schemas.microsoft.com/office/powerpoint/2010/main" val="3676804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T"/>
          </a:p>
        </p:txBody>
      </p:sp>
    </p:spTree>
    <p:extLst>
      <p:ext uri="{BB962C8B-B14F-4D97-AF65-F5344CB8AC3E}">
        <p14:creationId xmlns:p14="http://schemas.microsoft.com/office/powerpoint/2010/main" val="4076997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213586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4082810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2650572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3891730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3404759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4141748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182167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1f894373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1f894373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138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F</a:t>
            </a:r>
            <a:r>
              <a:rPr lang="en-IT"/>
              <a:t>oreign buyers</a:t>
            </a:r>
          </a:p>
          <a:p>
            <a:endParaRPr lang="en-IT"/>
          </a:p>
        </p:txBody>
      </p:sp>
    </p:spTree>
    <p:extLst>
      <p:ext uri="{BB962C8B-B14F-4D97-AF65-F5344CB8AC3E}">
        <p14:creationId xmlns:p14="http://schemas.microsoft.com/office/powerpoint/2010/main" val="1971561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45587f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61f45587f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037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1"/>
        <p:cNvGrpSpPr/>
        <p:nvPr/>
      </p:nvGrpSpPr>
      <p:grpSpPr>
        <a:xfrm>
          <a:off x="0" y="0"/>
          <a:ext cx="0" cy="0"/>
          <a:chOff x="0" y="0"/>
          <a:chExt cx="0" cy="0"/>
        </a:xfrm>
      </p:grpSpPr>
      <p:sp>
        <p:nvSpPr>
          <p:cNvPr id="8252" name="Google Shape;8252;g61f894373d_0_7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3" name="Google Shape;8253;g61f894373d_0_7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1f45587f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1f45587f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80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1f45587f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1f45587f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769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1f45587f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1f45587f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077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1f45587f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1f45587f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801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1f894373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1f894373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From the data sources, our data pipeline ingests data in batches and performs data cleaning &amp; transformation. The data is then stored in Google Cloud Storage which feeds data to </a:t>
            </a:r>
            <a:r>
              <a:rPr lang="en-US" err="1"/>
              <a:t>BigQuery</a:t>
            </a:r>
            <a:r>
              <a:rPr lang="en-US"/>
              <a:t>, our serving layer, to train our machine learning model, perform sentiment analysis, and execute queries from our downstream Tableau data analytics client.</a:t>
            </a:r>
            <a:endParaRPr/>
          </a:p>
        </p:txBody>
      </p:sp>
    </p:spTree>
    <p:extLst>
      <p:ext uri="{BB962C8B-B14F-4D97-AF65-F5344CB8AC3E}">
        <p14:creationId xmlns:p14="http://schemas.microsoft.com/office/powerpoint/2010/main" val="1704770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61f894373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61f894373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our data pipeline, we have chosen to use the Google Cloud Platform and its services, and Tableau for data analytics. We made the choice after considering factors such as scalability, integration, and cost. Google Cloud Platform is scalable and its services are well integrated to many different platforms, including those used in this project. It easily enables remote collaboration on the same instance, and the overall cost is low with credits for a trial. Tableau is used instead of Looker Studio from Google as it provides a much richer feature set.</a:t>
            </a:r>
          </a:p>
        </p:txBody>
      </p:sp>
    </p:spTree>
    <p:extLst>
      <p:ext uri="{BB962C8B-B14F-4D97-AF65-F5344CB8AC3E}">
        <p14:creationId xmlns:p14="http://schemas.microsoft.com/office/powerpoint/2010/main" val="1369247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3600118" flipH="1">
            <a:off x="1682245" y="1771522"/>
            <a:ext cx="2374941" cy="2054109"/>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3843900" y="-7875"/>
            <a:ext cx="5300100" cy="5143500"/>
          </a:xfrm>
          <a:prstGeom prst="snip1Rect">
            <a:avLst>
              <a:gd name="adj" fmla="val 2285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l="201" t="35073" r="15736"/>
          <a:stretch/>
        </p:blipFill>
        <p:spPr>
          <a:xfrm>
            <a:off x="0" y="1819275"/>
            <a:ext cx="7686677" cy="3339525"/>
          </a:xfrm>
          <a:prstGeom prst="rect">
            <a:avLst/>
          </a:prstGeom>
          <a:noFill/>
          <a:ln>
            <a:noFill/>
          </a:ln>
        </p:spPr>
      </p:pic>
      <p:sp>
        <p:nvSpPr>
          <p:cNvPr id="12" name="Google Shape;12;p2"/>
          <p:cNvSpPr txBox="1">
            <a:spLocks noGrp="1"/>
          </p:cNvSpPr>
          <p:nvPr>
            <p:ph type="ctrTitle"/>
          </p:nvPr>
        </p:nvSpPr>
        <p:spPr>
          <a:xfrm>
            <a:off x="4391781" y="482025"/>
            <a:ext cx="39612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6000"/>
              <a:buNone/>
              <a:defRPr sz="48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3" name="Google Shape;13;p2"/>
          <p:cNvSpPr txBox="1">
            <a:spLocks noGrp="1"/>
          </p:cNvSpPr>
          <p:nvPr>
            <p:ph type="subTitle" idx="1"/>
          </p:nvPr>
        </p:nvSpPr>
        <p:spPr>
          <a:xfrm>
            <a:off x="5885921" y="2006250"/>
            <a:ext cx="2402100" cy="717000"/>
          </a:xfrm>
          <a:prstGeom prst="rect">
            <a:avLst/>
          </a:prstGeom>
        </p:spPr>
        <p:txBody>
          <a:bodyPr spcFirstLastPara="1" wrap="square" lIns="91425" tIns="91425" rIns="91425" bIns="91425" anchor="b" anchorCtr="0">
            <a:noAutofit/>
          </a:bodyPr>
          <a:lstStyle>
            <a:lvl1pPr marR="14081" lvl="0" algn="r" rtl="0">
              <a:lnSpc>
                <a:spcPct val="100000"/>
              </a:lnSpc>
              <a:spcBef>
                <a:spcPts val="0"/>
              </a:spcBef>
              <a:spcAft>
                <a:spcPts val="0"/>
              </a:spcAft>
              <a:buClr>
                <a:srgbClr val="000000"/>
              </a:buClr>
              <a:buSzPts val="1800"/>
              <a:buNone/>
              <a:defRPr sz="1200">
                <a:solidFill>
                  <a:srgbClr val="000000"/>
                </a:solidFill>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66"/>
        <p:cNvGrpSpPr/>
        <p:nvPr/>
      </p:nvGrpSpPr>
      <p:grpSpPr>
        <a:xfrm>
          <a:off x="0" y="0"/>
          <a:ext cx="0" cy="0"/>
          <a:chOff x="0" y="0"/>
          <a:chExt cx="0" cy="0"/>
        </a:xfrm>
      </p:grpSpPr>
      <p:sp>
        <p:nvSpPr>
          <p:cNvPr id="67" name="Google Shape;67;p12"/>
          <p:cNvSpPr/>
          <p:nvPr/>
        </p:nvSpPr>
        <p:spPr>
          <a:xfrm flipH="1">
            <a:off x="6019850" y="1827800"/>
            <a:ext cx="3153000" cy="3315600"/>
          </a:xfrm>
          <a:prstGeom prst="snip1Rect">
            <a:avLst>
              <a:gd name="adj" fmla="val 2978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2"/>
          <p:cNvSpPr txBox="1">
            <a:spLocks noGrp="1"/>
          </p:cNvSpPr>
          <p:nvPr>
            <p:ph type="ctrTitle"/>
          </p:nvPr>
        </p:nvSpPr>
        <p:spPr>
          <a:xfrm>
            <a:off x="447276" y="1922650"/>
            <a:ext cx="2835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69" name="Google Shape;69;p12"/>
          <p:cNvSpPr txBox="1">
            <a:spLocks noGrp="1"/>
          </p:cNvSpPr>
          <p:nvPr>
            <p:ph type="subTitle" idx="1"/>
          </p:nvPr>
        </p:nvSpPr>
        <p:spPr>
          <a:xfrm>
            <a:off x="803424" y="2200325"/>
            <a:ext cx="2122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0" name="Google Shape;70;p12"/>
          <p:cNvSpPr txBox="1">
            <a:spLocks noGrp="1"/>
          </p:cNvSpPr>
          <p:nvPr>
            <p:ph type="ctrTitle" idx="2"/>
          </p:nvPr>
        </p:nvSpPr>
        <p:spPr>
          <a:xfrm>
            <a:off x="3107750" y="1925425"/>
            <a:ext cx="2955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1" name="Google Shape;71;p12"/>
          <p:cNvSpPr txBox="1">
            <a:spLocks noGrp="1"/>
          </p:cNvSpPr>
          <p:nvPr>
            <p:ph type="subTitle" idx="3"/>
          </p:nvPr>
        </p:nvSpPr>
        <p:spPr>
          <a:xfrm>
            <a:off x="3524674" y="2203100"/>
            <a:ext cx="21219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2" name="Google Shape;72;p12"/>
          <p:cNvSpPr txBox="1">
            <a:spLocks noGrp="1"/>
          </p:cNvSpPr>
          <p:nvPr>
            <p:ph type="ctrTitle" idx="4"/>
          </p:nvPr>
        </p:nvSpPr>
        <p:spPr>
          <a:xfrm>
            <a:off x="5828576" y="1922650"/>
            <a:ext cx="2955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3" name="Google Shape;73;p12"/>
          <p:cNvSpPr txBox="1">
            <a:spLocks noGrp="1"/>
          </p:cNvSpPr>
          <p:nvPr>
            <p:ph type="subTitle" idx="5"/>
          </p:nvPr>
        </p:nvSpPr>
        <p:spPr>
          <a:xfrm>
            <a:off x="6245924" y="2200325"/>
            <a:ext cx="2121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4" name="Google Shape;74;p12"/>
          <p:cNvSpPr txBox="1">
            <a:spLocks noGrp="1"/>
          </p:cNvSpPr>
          <p:nvPr>
            <p:ph type="ctrTitle" idx="6"/>
          </p:nvPr>
        </p:nvSpPr>
        <p:spPr>
          <a:xfrm>
            <a:off x="448575" y="3405950"/>
            <a:ext cx="28341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5" name="Google Shape;75;p12"/>
          <p:cNvSpPr txBox="1">
            <a:spLocks noGrp="1"/>
          </p:cNvSpPr>
          <p:nvPr>
            <p:ph type="subTitle" idx="7"/>
          </p:nvPr>
        </p:nvSpPr>
        <p:spPr>
          <a:xfrm>
            <a:off x="804204" y="3912224"/>
            <a:ext cx="2122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6" name="Google Shape;76;p12"/>
          <p:cNvSpPr txBox="1">
            <a:spLocks noGrp="1"/>
          </p:cNvSpPr>
          <p:nvPr>
            <p:ph type="ctrTitle" idx="8"/>
          </p:nvPr>
        </p:nvSpPr>
        <p:spPr>
          <a:xfrm>
            <a:off x="3150490" y="3408725"/>
            <a:ext cx="2871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7" name="Google Shape;77;p12"/>
          <p:cNvSpPr txBox="1">
            <a:spLocks noGrp="1"/>
          </p:cNvSpPr>
          <p:nvPr>
            <p:ph type="subTitle" idx="9"/>
          </p:nvPr>
        </p:nvSpPr>
        <p:spPr>
          <a:xfrm>
            <a:off x="3525453" y="3914999"/>
            <a:ext cx="21219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8" name="Google Shape;78;p12"/>
          <p:cNvSpPr txBox="1">
            <a:spLocks noGrp="1"/>
          </p:cNvSpPr>
          <p:nvPr>
            <p:ph type="ctrTitle" idx="13"/>
          </p:nvPr>
        </p:nvSpPr>
        <p:spPr>
          <a:xfrm>
            <a:off x="5871263" y="3405950"/>
            <a:ext cx="2871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9" name="Google Shape;79;p12"/>
          <p:cNvSpPr txBox="1">
            <a:spLocks noGrp="1"/>
          </p:cNvSpPr>
          <p:nvPr>
            <p:ph type="subTitle" idx="14"/>
          </p:nvPr>
        </p:nvSpPr>
        <p:spPr>
          <a:xfrm>
            <a:off x="6246703" y="3912224"/>
            <a:ext cx="2121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2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0" name="Google Shape;80;p12"/>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CUSTOM_5">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497603" y="2777170"/>
            <a:ext cx="3932700" cy="2083800"/>
          </a:xfrm>
          <a:prstGeom prst="rect">
            <a:avLst/>
          </a:prstGeom>
        </p:spPr>
        <p:txBody>
          <a:bodyPr spcFirstLastPara="1" wrap="square" lIns="91425" tIns="91425" rIns="91425" bIns="91425" anchor="t" anchorCtr="0">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chemeClr val="accent1"/>
                </a:solidFill>
              </a:defRPr>
            </a:lvl2pPr>
            <a:lvl3pPr lvl="2">
              <a:spcBef>
                <a:spcPts val="0"/>
              </a:spcBef>
              <a:spcAft>
                <a:spcPts val="0"/>
              </a:spcAft>
              <a:buNone/>
              <a:defRPr sz="6000">
                <a:solidFill>
                  <a:schemeClr val="accent1"/>
                </a:solidFill>
              </a:defRPr>
            </a:lvl3pPr>
            <a:lvl4pPr lvl="3">
              <a:spcBef>
                <a:spcPts val="0"/>
              </a:spcBef>
              <a:spcAft>
                <a:spcPts val="0"/>
              </a:spcAft>
              <a:buNone/>
              <a:defRPr sz="6000">
                <a:solidFill>
                  <a:schemeClr val="accent1"/>
                </a:solidFill>
              </a:defRPr>
            </a:lvl4pPr>
            <a:lvl5pPr lvl="4">
              <a:spcBef>
                <a:spcPts val="0"/>
              </a:spcBef>
              <a:spcAft>
                <a:spcPts val="0"/>
              </a:spcAft>
              <a:buNone/>
              <a:defRPr sz="6000">
                <a:solidFill>
                  <a:schemeClr val="accent1"/>
                </a:solidFill>
              </a:defRPr>
            </a:lvl5pPr>
            <a:lvl6pPr lvl="5">
              <a:spcBef>
                <a:spcPts val="0"/>
              </a:spcBef>
              <a:spcAft>
                <a:spcPts val="0"/>
              </a:spcAft>
              <a:buNone/>
              <a:defRPr sz="6000">
                <a:solidFill>
                  <a:schemeClr val="accent1"/>
                </a:solidFill>
              </a:defRPr>
            </a:lvl6pPr>
            <a:lvl7pPr lvl="6">
              <a:spcBef>
                <a:spcPts val="0"/>
              </a:spcBef>
              <a:spcAft>
                <a:spcPts val="0"/>
              </a:spcAft>
              <a:buNone/>
              <a:defRPr sz="6000">
                <a:solidFill>
                  <a:schemeClr val="accent1"/>
                </a:solidFill>
              </a:defRPr>
            </a:lvl7pPr>
            <a:lvl8pPr lvl="7">
              <a:spcBef>
                <a:spcPts val="0"/>
              </a:spcBef>
              <a:spcAft>
                <a:spcPts val="0"/>
              </a:spcAft>
              <a:buNone/>
              <a:defRPr sz="6000">
                <a:solidFill>
                  <a:schemeClr val="accent1"/>
                </a:solidFill>
              </a:defRPr>
            </a:lvl8pPr>
            <a:lvl9pPr lvl="8">
              <a:spcBef>
                <a:spcPts val="0"/>
              </a:spcBef>
              <a:spcAft>
                <a:spcPts val="0"/>
              </a:spcAft>
              <a:buNone/>
              <a:defRPr sz="60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9">
    <p:spTree>
      <p:nvGrpSpPr>
        <p:cNvPr id="1" name="Shape 83"/>
        <p:cNvGrpSpPr/>
        <p:nvPr/>
      </p:nvGrpSpPr>
      <p:grpSpPr>
        <a:xfrm>
          <a:off x="0" y="0"/>
          <a:ext cx="0" cy="0"/>
          <a:chOff x="0" y="0"/>
          <a:chExt cx="0" cy="0"/>
        </a:xfrm>
      </p:grpSpPr>
      <p:sp>
        <p:nvSpPr>
          <p:cNvPr id="84" name="Google Shape;84;p14"/>
          <p:cNvSpPr txBox="1">
            <a:spLocks noGrp="1"/>
          </p:cNvSpPr>
          <p:nvPr>
            <p:ph type="ctrTitle"/>
          </p:nvPr>
        </p:nvSpPr>
        <p:spPr>
          <a:xfrm>
            <a:off x="1239710" y="1313050"/>
            <a:ext cx="13656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400"/>
              <a:buNone/>
              <a:defRPr sz="1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85" name="Google Shape;85;p14"/>
          <p:cNvSpPr txBox="1">
            <a:spLocks noGrp="1"/>
          </p:cNvSpPr>
          <p:nvPr>
            <p:ph type="subTitle" idx="1"/>
          </p:nvPr>
        </p:nvSpPr>
        <p:spPr>
          <a:xfrm>
            <a:off x="724100" y="1869623"/>
            <a:ext cx="1881300" cy="78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000"/>
              <a:buNone/>
              <a:defRPr sz="12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6" name="Google Shape;86;p14"/>
          <p:cNvSpPr txBox="1">
            <a:spLocks noGrp="1"/>
          </p:cNvSpPr>
          <p:nvPr>
            <p:ph type="ctrTitle" idx="2"/>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87" name="Google Shape;87;p14"/>
          <p:cNvSpPr txBox="1">
            <a:spLocks noGrp="1"/>
          </p:cNvSpPr>
          <p:nvPr>
            <p:ph type="ctrTitle" idx="3"/>
          </p:nvPr>
        </p:nvSpPr>
        <p:spPr>
          <a:xfrm>
            <a:off x="1239710" y="3068990"/>
            <a:ext cx="13656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400"/>
              <a:buNone/>
              <a:defRPr sz="1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88" name="Google Shape;88;p14"/>
          <p:cNvSpPr txBox="1">
            <a:spLocks noGrp="1"/>
          </p:cNvSpPr>
          <p:nvPr>
            <p:ph type="subTitle" idx="4"/>
          </p:nvPr>
        </p:nvSpPr>
        <p:spPr>
          <a:xfrm>
            <a:off x="724100" y="3618696"/>
            <a:ext cx="1881300" cy="78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000"/>
              <a:buNone/>
              <a:defRPr sz="12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9" name="Google Shape;89;p14"/>
          <p:cNvSpPr txBox="1">
            <a:spLocks noGrp="1"/>
          </p:cNvSpPr>
          <p:nvPr>
            <p:ph type="ctrTitle" idx="5"/>
          </p:nvPr>
        </p:nvSpPr>
        <p:spPr>
          <a:xfrm>
            <a:off x="6526492" y="1313050"/>
            <a:ext cx="136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90" name="Google Shape;90;p14"/>
          <p:cNvSpPr txBox="1">
            <a:spLocks noGrp="1"/>
          </p:cNvSpPr>
          <p:nvPr>
            <p:ph type="subTitle" idx="6"/>
          </p:nvPr>
        </p:nvSpPr>
        <p:spPr>
          <a:xfrm>
            <a:off x="6526492" y="1869623"/>
            <a:ext cx="1881300" cy="78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91" name="Google Shape;91;p14"/>
          <p:cNvSpPr txBox="1">
            <a:spLocks noGrp="1"/>
          </p:cNvSpPr>
          <p:nvPr>
            <p:ph type="ctrTitle" idx="7"/>
          </p:nvPr>
        </p:nvSpPr>
        <p:spPr>
          <a:xfrm>
            <a:off x="6526492" y="3068990"/>
            <a:ext cx="136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92" name="Google Shape;92;p14"/>
          <p:cNvSpPr txBox="1">
            <a:spLocks noGrp="1"/>
          </p:cNvSpPr>
          <p:nvPr>
            <p:ph type="subTitle" idx="8"/>
          </p:nvPr>
        </p:nvSpPr>
        <p:spPr>
          <a:xfrm>
            <a:off x="6526492" y="3618696"/>
            <a:ext cx="1881300" cy="78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TITLE_ONLY_3_1">
    <p:spTree>
      <p:nvGrpSpPr>
        <p:cNvPr id="1" name="Shape 93"/>
        <p:cNvGrpSpPr/>
        <p:nvPr/>
      </p:nvGrpSpPr>
      <p:grpSpPr>
        <a:xfrm>
          <a:off x="0" y="0"/>
          <a:ext cx="0" cy="0"/>
          <a:chOff x="0" y="0"/>
          <a:chExt cx="0" cy="0"/>
        </a:xfrm>
      </p:grpSpPr>
      <p:sp>
        <p:nvSpPr>
          <p:cNvPr id="94" name="Google Shape;94;p15"/>
          <p:cNvSpPr/>
          <p:nvPr/>
        </p:nvSpPr>
        <p:spPr>
          <a:xfrm>
            <a:off x="474000" y="938800"/>
            <a:ext cx="8196000" cy="3819600"/>
          </a:xfrm>
          <a:prstGeom prst="snip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TITLE_ONLY_3_1_1">
    <p:spTree>
      <p:nvGrpSpPr>
        <p:cNvPr id="1" name="Shape 96"/>
        <p:cNvGrpSpPr/>
        <p:nvPr/>
      </p:nvGrpSpPr>
      <p:grpSpPr>
        <a:xfrm>
          <a:off x="0" y="0"/>
          <a:ext cx="0" cy="0"/>
          <a:chOff x="0" y="0"/>
          <a:chExt cx="0" cy="0"/>
        </a:xfrm>
      </p:grpSpPr>
      <p:sp>
        <p:nvSpPr>
          <p:cNvPr id="97" name="Google Shape;97;p16"/>
          <p:cNvSpPr/>
          <p:nvPr/>
        </p:nvSpPr>
        <p:spPr>
          <a:xfrm flipH="1">
            <a:off x="474000" y="938800"/>
            <a:ext cx="8196000" cy="3819600"/>
          </a:xfrm>
          <a:prstGeom prst="snip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TITLE_ONLY_3_1_1_1">
    <p:spTree>
      <p:nvGrpSpPr>
        <p:cNvPr id="1" name="Shape 99"/>
        <p:cNvGrpSpPr/>
        <p:nvPr/>
      </p:nvGrpSpPr>
      <p:grpSpPr>
        <a:xfrm>
          <a:off x="0" y="0"/>
          <a:ext cx="0" cy="0"/>
          <a:chOff x="0" y="0"/>
          <a:chExt cx="0" cy="0"/>
        </a:xfrm>
      </p:grpSpPr>
      <p:sp>
        <p:nvSpPr>
          <p:cNvPr id="100" name="Google Shape;100;p17"/>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101" name="Google Shape;101;p17"/>
          <p:cNvSpPr/>
          <p:nvPr/>
        </p:nvSpPr>
        <p:spPr>
          <a:xfrm flipH="1">
            <a:off x="4558700" y="1923975"/>
            <a:ext cx="4592700" cy="32532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7">
    <p:spTree>
      <p:nvGrpSpPr>
        <p:cNvPr id="1" name="Shape 102"/>
        <p:cNvGrpSpPr/>
        <p:nvPr/>
      </p:nvGrpSpPr>
      <p:grpSpPr>
        <a:xfrm>
          <a:off x="0" y="0"/>
          <a:ext cx="0" cy="0"/>
          <a:chOff x="0" y="0"/>
          <a:chExt cx="0" cy="0"/>
        </a:xfrm>
      </p:grpSpPr>
      <p:sp>
        <p:nvSpPr>
          <p:cNvPr id="103" name="Google Shape;103;p18"/>
          <p:cNvSpPr txBox="1">
            <a:spLocks noGrp="1"/>
          </p:cNvSpPr>
          <p:nvPr>
            <p:ph type="subTitle" idx="1"/>
          </p:nvPr>
        </p:nvSpPr>
        <p:spPr>
          <a:xfrm>
            <a:off x="878783" y="1949134"/>
            <a:ext cx="1968000" cy="111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100"/>
              <a:buNone/>
              <a:defRPr sz="12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04" name="Google Shape;104;p18"/>
          <p:cNvSpPr txBox="1">
            <a:spLocks noGrp="1"/>
          </p:cNvSpPr>
          <p:nvPr>
            <p:ph type="subTitle" idx="2"/>
          </p:nvPr>
        </p:nvSpPr>
        <p:spPr>
          <a:xfrm>
            <a:off x="3676965" y="1949140"/>
            <a:ext cx="1786200" cy="111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100"/>
              <a:buNone/>
              <a:defRPr sz="1200">
                <a:solidFill>
                  <a:schemeClr val="dk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05" name="Google Shape;105;p18"/>
          <p:cNvSpPr txBox="1">
            <a:spLocks noGrp="1"/>
          </p:cNvSpPr>
          <p:nvPr>
            <p:ph type="ctrTitle"/>
          </p:nvPr>
        </p:nvSpPr>
        <p:spPr>
          <a:xfrm>
            <a:off x="881601" y="3416350"/>
            <a:ext cx="1451400" cy="384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b="0"/>
            </a:lvl1pPr>
            <a:lvl2pPr lvl="1" rtl="0">
              <a:spcBef>
                <a:spcPts val="0"/>
              </a:spcBef>
              <a:spcAft>
                <a:spcPts val="0"/>
              </a:spcAft>
              <a:buClr>
                <a:srgbClr val="000000"/>
              </a:buClr>
              <a:buSzPts val="1400"/>
              <a:buNone/>
              <a:defRPr sz="1400" b="0">
                <a:solidFill>
                  <a:srgbClr val="000000"/>
                </a:solidFill>
              </a:defRPr>
            </a:lvl2pPr>
            <a:lvl3pPr lvl="2" rtl="0">
              <a:spcBef>
                <a:spcPts val="0"/>
              </a:spcBef>
              <a:spcAft>
                <a:spcPts val="0"/>
              </a:spcAft>
              <a:buClr>
                <a:srgbClr val="000000"/>
              </a:buClr>
              <a:buSzPts val="1400"/>
              <a:buNone/>
              <a:defRPr sz="1400" b="0">
                <a:solidFill>
                  <a:srgbClr val="000000"/>
                </a:solidFill>
              </a:defRPr>
            </a:lvl3pPr>
            <a:lvl4pPr lvl="3" rtl="0">
              <a:spcBef>
                <a:spcPts val="0"/>
              </a:spcBef>
              <a:spcAft>
                <a:spcPts val="0"/>
              </a:spcAft>
              <a:buClr>
                <a:srgbClr val="000000"/>
              </a:buClr>
              <a:buSzPts val="1400"/>
              <a:buNone/>
              <a:defRPr sz="1400" b="0">
                <a:solidFill>
                  <a:srgbClr val="000000"/>
                </a:solidFill>
              </a:defRPr>
            </a:lvl4pPr>
            <a:lvl5pPr lvl="4" rtl="0">
              <a:spcBef>
                <a:spcPts val="0"/>
              </a:spcBef>
              <a:spcAft>
                <a:spcPts val="0"/>
              </a:spcAft>
              <a:buClr>
                <a:srgbClr val="000000"/>
              </a:buClr>
              <a:buSzPts val="1400"/>
              <a:buNone/>
              <a:defRPr sz="1400" b="0">
                <a:solidFill>
                  <a:srgbClr val="000000"/>
                </a:solidFill>
              </a:defRPr>
            </a:lvl5pPr>
            <a:lvl6pPr lvl="5" rtl="0">
              <a:spcBef>
                <a:spcPts val="0"/>
              </a:spcBef>
              <a:spcAft>
                <a:spcPts val="0"/>
              </a:spcAft>
              <a:buClr>
                <a:srgbClr val="000000"/>
              </a:buClr>
              <a:buSzPts val="1400"/>
              <a:buNone/>
              <a:defRPr sz="1400" b="0">
                <a:solidFill>
                  <a:srgbClr val="000000"/>
                </a:solidFill>
              </a:defRPr>
            </a:lvl6pPr>
            <a:lvl7pPr lvl="6" rtl="0">
              <a:spcBef>
                <a:spcPts val="0"/>
              </a:spcBef>
              <a:spcAft>
                <a:spcPts val="0"/>
              </a:spcAft>
              <a:buClr>
                <a:srgbClr val="000000"/>
              </a:buClr>
              <a:buSzPts val="1400"/>
              <a:buNone/>
              <a:defRPr sz="1400" b="0">
                <a:solidFill>
                  <a:srgbClr val="000000"/>
                </a:solidFill>
              </a:defRPr>
            </a:lvl7pPr>
            <a:lvl8pPr lvl="7" rtl="0">
              <a:spcBef>
                <a:spcPts val="0"/>
              </a:spcBef>
              <a:spcAft>
                <a:spcPts val="0"/>
              </a:spcAft>
              <a:buClr>
                <a:srgbClr val="000000"/>
              </a:buClr>
              <a:buSzPts val="1400"/>
              <a:buNone/>
              <a:defRPr sz="1400" b="0">
                <a:solidFill>
                  <a:srgbClr val="000000"/>
                </a:solidFill>
              </a:defRPr>
            </a:lvl8pPr>
            <a:lvl9pPr lvl="8" rtl="0">
              <a:spcBef>
                <a:spcPts val="0"/>
              </a:spcBef>
              <a:spcAft>
                <a:spcPts val="0"/>
              </a:spcAft>
              <a:buClr>
                <a:srgbClr val="000000"/>
              </a:buClr>
              <a:buSzPts val="1400"/>
              <a:buNone/>
              <a:defRPr sz="1400" b="0">
                <a:solidFill>
                  <a:srgbClr val="000000"/>
                </a:solidFill>
              </a:defRPr>
            </a:lvl9pPr>
          </a:lstStyle>
          <a:p>
            <a:endParaRPr/>
          </a:p>
        </p:txBody>
      </p:sp>
      <p:sp>
        <p:nvSpPr>
          <p:cNvPr id="106" name="Google Shape;106;p18"/>
          <p:cNvSpPr txBox="1">
            <a:spLocks noGrp="1"/>
          </p:cNvSpPr>
          <p:nvPr>
            <p:ph type="ctrTitle" idx="3"/>
          </p:nvPr>
        </p:nvSpPr>
        <p:spPr>
          <a:xfrm>
            <a:off x="3684360" y="3416350"/>
            <a:ext cx="1788900" cy="384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400" b="0"/>
            </a:lvl1pPr>
            <a:lvl2pPr lvl="1" algn="ctr" rtl="0">
              <a:spcBef>
                <a:spcPts val="0"/>
              </a:spcBef>
              <a:spcAft>
                <a:spcPts val="0"/>
              </a:spcAft>
              <a:buClr>
                <a:srgbClr val="000000"/>
              </a:buClr>
              <a:buSzPts val="1400"/>
              <a:buNone/>
              <a:defRPr sz="1400" b="0">
                <a:solidFill>
                  <a:srgbClr val="000000"/>
                </a:solidFill>
              </a:defRPr>
            </a:lvl2pPr>
            <a:lvl3pPr lvl="2" algn="ctr" rtl="0">
              <a:spcBef>
                <a:spcPts val="0"/>
              </a:spcBef>
              <a:spcAft>
                <a:spcPts val="0"/>
              </a:spcAft>
              <a:buClr>
                <a:srgbClr val="000000"/>
              </a:buClr>
              <a:buSzPts val="1400"/>
              <a:buNone/>
              <a:defRPr sz="1400" b="0">
                <a:solidFill>
                  <a:srgbClr val="000000"/>
                </a:solidFill>
              </a:defRPr>
            </a:lvl3pPr>
            <a:lvl4pPr lvl="3" algn="ctr" rtl="0">
              <a:spcBef>
                <a:spcPts val="0"/>
              </a:spcBef>
              <a:spcAft>
                <a:spcPts val="0"/>
              </a:spcAft>
              <a:buClr>
                <a:srgbClr val="000000"/>
              </a:buClr>
              <a:buSzPts val="1400"/>
              <a:buNone/>
              <a:defRPr sz="1400" b="0">
                <a:solidFill>
                  <a:srgbClr val="000000"/>
                </a:solidFill>
              </a:defRPr>
            </a:lvl4pPr>
            <a:lvl5pPr lvl="4" algn="ctr" rtl="0">
              <a:spcBef>
                <a:spcPts val="0"/>
              </a:spcBef>
              <a:spcAft>
                <a:spcPts val="0"/>
              </a:spcAft>
              <a:buClr>
                <a:srgbClr val="000000"/>
              </a:buClr>
              <a:buSzPts val="1400"/>
              <a:buNone/>
              <a:defRPr sz="1400" b="0">
                <a:solidFill>
                  <a:srgbClr val="000000"/>
                </a:solidFill>
              </a:defRPr>
            </a:lvl5pPr>
            <a:lvl6pPr lvl="5" algn="ctr" rtl="0">
              <a:spcBef>
                <a:spcPts val="0"/>
              </a:spcBef>
              <a:spcAft>
                <a:spcPts val="0"/>
              </a:spcAft>
              <a:buClr>
                <a:srgbClr val="000000"/>
              </a:buClr>
              <a:buSzPts val="1400"/>
              <a:buNone/>
              <a:defRPr sz="1400" b="0">
                <a:solidFill>
                  <a:srgbClr val="000000"/>
                </a:solidFill>
              </a:defRPr>
            </a:lvl6pPr>
            <a:lvl7pPr lvl="6" algn="ctr" rtl="0">
              <a:spcBef>
                <a:spcPts val="0"/>
              </a:spcBef>
              <a:spcAft>
                <a:spcPts val="0"/>
              </a:spcAft>
              <a:buClr>
                <a:srgbClr val="000000"/>
              </a:buClr>
              <a:buSzPts val="1400"/>
              <a:buNone/>
              <a:defRPr sz="1400" b="0">
                <a:solidFill>
                  <a:srgbClr val="000000"/>
                </a:solidFill>
              </a:defRPr>
            </a:lvl7pPr>
            <a:lvl8pPr lvl="7" algn="ctr" rtl="0">
              <a:spcBef>
                <a:spcPts val="0"/>
              </a:spcBef>
              <a:spcAft>
                <a:spcPts val="0"/>
              </a:spcAft>
              <a:buClr>
                <a:srgbClr val="000000"/>
              </a:buClr>
              <a:buSzPts val="1400"/>
              <a:buNone/>
              <a:defRPr sz="1400" b="0">
                <a:solidFill>
                  <a:srgbClr val="000000"/>
                </a:solidFill>
              </a:defRPr>
            </a:lvl8pPr>
            <a:lvl9pPr lvl="8" algn="ctr" rtl="0">
              <a:spcBef>
                <a:spcPts val="0"/>
              </a:spcBef>
              <a:spcAft>
                <a:spcPts val="0"/>
              </a:spcAft>
              <a:buClr>
                <a:srgbClr val="000000"/>
              </a:buClr>
              <a:buSzPts val="1400"/>
              <a:buNone/>
              <a:defRPr sz="1400" b="0">
                <a:solidFill>
                  <a:srgbClr val="000000"/>
                </a:solidFill>
              </a:defRPr>
            </a:lvl9pPr>
          </a:lstStyle>
          <a:p>
            <a:endParaRPr/>
          </a:p>
        </p:txBody>
      </p:sp>
      <p:sp>
        <p:nvSpPr>
          <p:cNvPr id="107" name="Google Shape;107;p18"/>
          <p:cNvSpPr txBox="1">
            <a:spLocks noGrp="1"/>
          </p:cNvSpPr>
          <p:nvPr>
            <p:ph type="subTitle" idx="4"/>
          </p:nvPr>
        </p:nvSpPr>
        <p:spPr>
          <a:xfrm>
            <a:off x="6472882" y="1949140"/>
            <a:ext cx="1786200" cy="111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100"/>
              <a:buNone/>
              <a:defRPr sz="1200">
                <a:solidFill>
                  <a:schemeClr val="dk1"/>
                </a:solidFill>
              </a:defRPr>
            </a:lvl1pPr>
            <a:lvl2pPr lvl="1" algn="r" rtl="0">
              <a:lnSpc>
                <a:spcPct val="100000"/>
              </a:lnSpc>
              <a:spcBef>
                <a:spcPts val="0"/>
              </a:spcBef>
              <a:spcAft>
                <a:spcPts val="0"/>
              </a:spcAft>
              <a:buClr>
                <a:srgbClr val="000000"/>
              </a:buClr>
              <a:buSzPts val="1100"/>
              <a:buNone/>
              <a:defRPr sz="1100">
                <a:solidFill>
                  <a:srgbClr val="000000"/>
                </a:solidFill>
              </a:defRPr>
            </a:lvl2pPr>
            <a:lvl3pPr lvl="2" algn="r" rtl="0">
              <a:lnSpc>
                <a:spcPct val="100000"/>
              </a:lnSpc>
              <a:spcBef>
                <a:spcPts val="0"/>
              </a:spcBef>
              <a:spcAft>
                <a:spcPts val="0"/>
              </a:spcAft>
              <a:buClr>
                <a:srgbClr val="000000"/>
              </a:buClr>
              <a:buSzPts val="1100"/>
              <a:buNone/>
              <a:defRPr sz="1100">
                <a:solidFill>
                  <a:srgbClr val="000000"/>
                </a:solidFill>
              </a:defRPr>
            </a:lvl3pPr>
            <a:lvl4pPr lvl="3" algn="r" rtl="0">
              <a:lnSpc>
                <a:spcPct val="100000"/>
              </a:lnSpc>
              <a:spcBef>
                <a:spcPts val="0"/>
              </a:spcBef>
              <a:spcAft>
                <a:spcPts val="0"/>
              </a:spcAft>
              <a:buClr>
                <a:srgbClr val="000000"/>
              </a:buClr>
              <a:buSzPts val="1100"/>
              <a:buNone/>
              <a:defRPr sz="1100">
                <a:solidFill>
                  <a:srgbClr val="000000"/>
                </a:solidFill>
              </a:defRPr>
            </a:lvl4pPr>
            <a:lvl5pPr lvl="4" algn="r" rtl="0">
              <a:lnSpc>
                <a:spcPct val="100000"/>
              </a:lnSpc>
              <a:spcBef>
                <a:spcPts val="0"/>
              </a:spcBef>
              <a:spcAft>
                <a:spcPts val="0"/>
              </a:spcAft>
              <a:buClr>
                <a:srgbClr val="000000"/>
              </a:buClr>
              <a:buSzPts val="1100"/>
              <a:buNone/>
              <a:defRPr sz="1100">
                <a:solidFill>
                  <a:srgbClr val="000000"/>
                </a:solidFill>
              </a:defRPr>
            </a:lvl5pPr>
            <a:lvl6pPr lvl="5" algn="r" rtl="0">
              <a:lnSpc>
                <a:spcPct val="100000"/>
              </a:lnSpc>
              <a:spcBef>
                <a:spcPts val="0"/>
              </a:spcBef>
              <a:spcAft>
                <a:spcPts val="0"/>
              </a:spcAft>
              <a:buClr>
                <a:srgbClr val="000000"/>
              </a:buClr>
              <a:buSzPts val="1100"/>
              <a:buNone/>
              <a:defRPr sz="1100">
                <a:solidFill>
                  <a:srgbClr val="000000"/>
                </a:solidFill>
              </a:defRPr>
            </a:lvl6pPr>
            <a:lvl7pPr lvl="6" algn="r" rtl="0">
              <a:lnSpc>
                <a:spcPct val="100000"/>
              </a:lnSpc>
              <a:spcBef>
                <a:spcPts val="0"/>
              </a:spcBef>
              <a:spcAft>
                <a:spcPts val="0"/>
              </a:spcAft>
              <a:buClr>
                <a:srgbClr val="000000"/>
              </a:buClr>
              <a:buSzPts val="1100"/>
              <a:buNone/>
              <a:defRPr sz="1100">
                <a:solidFill>
                  <a:srgbClr val="000000"/>
                </a:solidFill>
              </a:defRPr>
            </a:lvl7pPr>
            <a:lvl8pPr lvl="7" algn="r" rtl="0">
              <a:lnSpc>
                <a:spcPct val="100000"/>
              </a:lnSpc>
              <a:spcBef>
                <a:spcPts val="0"/>
              </a:spcBef>
              <a:spcAft>
                <a:spcPts val="0"/>
              </a:spcAft>
              <a:buClr>
                <a:srgbClr val="000000"/>
              </a:buClr>
              <a:buSzPts val="1100"/>
              <a:buNone/>
              <a:defRPr sz="1100">
                <a:solidFill>
                  <a:srgbClr val="000000"/>
                </a:solidFill>
              </a:defRPr>
            </a:lvl8pPr>
            <a:lvl9pPr lvl="8" algn="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08" name="Google Shape;108;p18"/>
          <p:cNvSpPr txBox="1">
            <a:spLocks noGrp="1"/>
          </p:cNvSpPr>
          <p:nvPr>
            <p:ph type="ctrTitle" idx="5"/>
          </p:nvPr>
        </p:nvSpPr>
        <p:spPr>
          <a:xfrm>
            <a:off x="6487273" y="3416350"/>
            <a:ext cx="1818000" cy="384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400"/>
              <a:buNone/>
              <a:defRPr sz="1400" b="0"/>
            </a:lvl1pPr>
            <a:lvl2pPr lvl="1" algn="r" rtl="0">
              <a:spcBef>
                <a:spcPts val="0"/>
              </a:spcBef>
              <a:spcAft>
                <a:spcPts val="0"/>
              </a:spcAft>
              <a:buClr>
                <a:srgbClr val="000000"/>
              </a:buClr>
              <a:buSzPts val="1400"/>
              <a:buNone/>
              <a:defRPr sz="1400" b="0">
                <a:solidFill>
                  <a:srgbClr val="000000"/>
                </a:solidFill>
              </a:defRPr>
            </a:lvl2pPr>
            <a:lvl3pPr lvl="2" algn="r" rtl="0">
              <a:spcBef>
                <a:spcPts val="0"/>
              </a:spcBef>
              <a:spcAft>
                <a:spcPts val="0"/>
              </a:spcAft>
              <a:buClr>
                <a:srgbClr val="000000"/>
              </a:buClr>
              <a:buSzPts val="1400"/>
              <a:buNone/>
              <a:defRPr sz="1400" b="0">
                <a:solidFill>
                  <a:srgbClr val="000000"/>
                </a:solidFill>
              </a:defRPr>
            </a:lvl3pPr>
            <a:lvl4pPr lvl="3" algn="r" rtl="0">
              <a:spcBef>
                <a:spcPts val="0"/>
              </a:spcBef>
              <a:spcAft>
                <a:spcPts val="0"/>
              </a:spcAft>
              <a:buClr>
                <a:srgbClr val="000000"/>
              </a:buClr>
              <a:buSzPts val="1400"/>
              <a:buNone/>
              <a:defRPr sz="1400" b="0">
                <a:solidFill>
                  <a:srgbClr val="000000"/>
                </a:solidFill>
              </a:defRPr>
            </a:lvl4pPr>
            <a:lvl5pPr lvl="4" algn="r" rtl="0">
              <a:spcBef>
                <a:spcPts val="0"/>
              </a:spcBef>
              <a:spcAft>
                <a:spcPts val="0"/>
              </a:spcAft>
              <a:buClr>
                <a:srgbClr val="000000"/>
              </a:buClr>
              <a:buSzPts val="1400"/>
              <a:buNone/>
              <a:defRPr sz="1400" b="0">
                <a:solidFill>
                  <a:srgbClr val="000000"/>
                </a:solidFill>
              </a:defRPr>
            </a:lvl5pPr>
            <a:lvl6pPr lvl="5" algn="r" rtl="0">
              <a:spcBef>
                <a:spcPts val="0"/>
              </a:spcBef>
              <a:spcAft>
                <a:spcPts val="0"/>
              </a:spcAft>
              <a:buClr>
                <a:srgbClr val="000000"/>
              </a:buClr>
              <a:buSzPts val="1400"/>
              <a:buNone/>
              <a:defRPr sz="1400" b="0">
                <a:solidFill>
                  <a:srgbClr val="000000"/>
                </a:solidFill>
              </a:defRPr>
            </a:lvl6pPr>
            <a:lvl7pPr lvl="6" algn="r" rtl="0">
              <a:spcBef>
                <a:spcPts val="0"/>
              </a:spcBef>
              <a:spcAft>
                <a:spcPts val="0"/>
              </a:spcAft>
              <a:buClr>
                <a:srgbClr val="000000"/>
              </a:buClr>
              <a:buSzPts val="1400"/>
              <a:buNone/>
              <a:defRPr sz="1400" b="0">
                <a:solidFill>
                  <a:srgbClr val="000000"/>
                </a:solidFill>
              </a:defRPr>
            </a:lvl7pPr>
            <a:lvl8pPr lvl="7" algn="r" rtl="0">
              <a:spcBef>
                <a:spcPts val="0"/>
              </a:spcBef>
              <a:spcAft>
                <a:spcPts val="0"/>
              </a:spcAft>
              <a:buClr>
                <a:srgbClr val="000000"/>
              </a:buClr>
              <a:buSzPts val="1400"/>
              <a:buNone/>
              <a:defRPr sz="1400" b="0">
                <a:solidFill>
                  <a:srgbClr val="000000"/>
                </a:solidFill>
              </a:defRPr>
            </a:lvl8pPr>
            <a:lvl9pPr lvl="8" algn="r" rtl="0">
              <a:spcBef>
                <a:spcPts val="0"/>
              </a:spcBef>
              <a:spcAft>
                <a:spcPts val="0"/>
              </a:spcAft>
              <a:buClr>
                <a:srgbClr val="000000"/>
              </a:buClr>
              <a:buSzPts val="1400"/>
              <a:buNone/>
              <a:defRPr sz="1400" b="0">
                <a:solidFill>
                  <a:srgbClr val="000000"/>
                </a:solidFill>
              </a:defRPr>
            </a:lvl9pPr>
          </a:lstStyle>
          <a:p>
            <a:endParaRPr/>
          </a:p>
        </p:txBody>
      </p:sp>
      <p:sp>
        <p:nvSpPr>
          <p:cNvPr id="109" name="Google Shape;109;p18"/>
          <p:cNvSpPr txBox="1">
            <a:spLocks noGrp="1"/>
          </p:cNvSpPr>
          <p:nvPr>
            <p:ph type="ctrTitle" idx="6"/>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8">
    <p:spTree>
      <p:nvGrpSpPr>
        <p:cNvPr id="1" name="Shape 110"/>
        <p:cNvGrpSpPr/>
        <p:nvPr/>
      </p:nvGrpSpPr>
      <p:grpSpPr>
        <a:xfrm>
          <a:off x="0" y="0"/>
          <a:ext cx="0" cy="0"/>
          <a:chOff x="0" y="0"/>
          <a:chExt cx="0" cy="0"/>
        </a:xfrm>
      </p:grpSpPr>
      <p:sp>
        <p:nvSpPr>
          <p:cNvPr id="111" name="Google Shape;111;p19"/>
          <p:cNvSpPr/>
          <p:nvPr/>
        </p:nvSpPr>
        <p:spPr>
          <a:xfrm flipH="1">
            <a:off x="995600" y="2623275"/>
            <a:ext cx="8155800" cy="25539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ctrTitle"/>
          </p:nvPr>
        </p:nvSpPr>
        <p:spPr>
          <a:xfrm>
            <a:off x="1747550" y="1275229"/>
            <a:ext cx="2263500" cy="447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600" b="0"/>
            </a:lvl1pPr>
            <a:lvl2pPr lvl="1" algn="r" rtl="0">
              <a:spcBef>
                <a:spcPts val="0"/>
              </a:spcBef>
              <a:spcAft>
                <a:spcPts val="0"/>
              </a:spcAft>
              <a:buClr>
                <a:srgbClr val="000000"/>
              </a:buClr>
              <a:buSzPts val="1600"/>
              <a:buNone/>
              <a:defRPr sz="1600" b="0">
                <a:solidFill>
                  <a:srgbClr val="000000"/>
                </a:solidFill>
              </a:defRPr>
            </a:lvl2pPr>
            <a:lvl3pPr lvl="2" algn="r" rtl="0">
              <a:spcBef>
                <a:spcPts val="0"/>
              </a:spcBef>
              <a:spcAft>
                <a:spcPts val="0"/>
              </a:spcAft>
              <a:buClr>
                <a:srgbClr val="000000"/>
              </a:buClr>
              <a:buSzPts val="1600"/>
              <a:buNone/>
              <a:defRPr sz="1600" b="0">
                <a:solidFill>
                  <a:srgbClr val="000000"/>
                </a:solidFill>
              </a:defRPr>
            </a:lvl3pPr>
            <a:lvl4pPr lvl="3" algn="r" rtl="0">
              <a:spcBef>
                <a:spcPts val="0"/>
              </a:spcBef>
              <a:spcAft>
                <a:spcPts val="0"/>
              </a:spcAft>
              <a:buClr>
                <a:srgbClr val="000000"/>
              </a:buClr>
              <a:buSzPts val="1600"/>
              <a:buNone/>
              <a:defRPr sz="1600" b="0">
                <a:solidFill>
                  <a:srgbClr val="000000"/>
                </a:solidFill>
              </a:defRPr>
            </a:lvl4pPr>
            <a:lvl5pPr lvl="4" algn="r" rtl="0">
              <a:spcBef>
                <a:spcPts val="0"/>
              </a:spcBef>
              <a:spcAft>
                <a:spcPts val="0"/>
              </a:spcAft>
              <a:buClr>
                <a:srgbClr val="000000"/>
              </a:buClr>
              <a:buSzPts val="1600"/>
              <a:buNone/>
              <a:defRPr sz="1600" b="0">
                <a:solidFill>
                  <a:srgbClr val="000000"/>
                </a:solidFill>
              </a:defRPr>
            </a:lvl5pPr>
            <a:lvl6pPr lvl="5" algn="r" rtl="0">
              <a:spcBef>
                <a:spcPts val="0"/>
              </a:spcBef>
              <a:spcAft>
                <a:spcPts val="0"/>
              </a:spcAft>
              <a:buClr>
                <a:srgbClr val="000000"/>
              </a:buClr>
              <a:buSzPts val="1600"/>
              <a:buNone/>
              <a:defRPr sz="1600" b="0">
                <a:solidFill>
                  <a:srgbClr val="000000"/>
                </a:solidFill>
              </a:defRPr>
            </a:lvl6pPr>
            <a:lvl7pPr lvl="6" algn="r" rtl="0">
              <a:spcBef>
                <a:spcPts val="0"/>
              </a:spcBef>
              <a:spcAft>
                <a:spcPts val="0"/>
              </a:spcAft>
              <a:buClr>
                <a:srgbClr val="000000"/>
              </a:buClr>
              <a:buSzPts val="1600"/>
              <a:buNone/>
              <a:defRPr sz="1600" b="0">
                <a:solidFill>
                  <a:srgbClr val="000000"/>
                </a:solidFill>
              </a:defRPr>
            </a:lvl7pPr>
            <a:lvl8pPr lvl="7" algn="r" rtl="0">
              <a:spcBef>
                <a:spcPts val="0"/>
              </a:spcBef>
              <a:spcAft>
                <a:spcPts val="0"/>
              </a:spcAft>
              <a:buClr>
                <a:srgbClr val="000000"/>
              </a:buClr>
              <a:buSzPts val="1600"/>
              <a:buNone/>
              <a:defRPr sz="1600" b="0">
                <a:solidFill>
                  <a:srgbClr val="000000"/>
                </a:solidFill>
              </a:defRPr>
            </a:lvl8pPr>
            <a:lvl9pPr lvl="8" algn="r" rtl="0">
              <a:spcBef>
                <a:spcPts val="0"/>
              </a:spcBef>
              <a:spcAft>
                <a:spcPts val="0"/>
              </a:spcAft>
              <a:buClr>
                <a:srgbClr val="000000"/>
              </a:buClr>
              <a:buSzPts val="1600"/>
              <a:buNone/>
              <a:defRPr sz="1600" b="0">
                <a:solidFill>
                  <a:srgbClr val="000000"/>
                </a:solidFill>
              </a:defRPr>
            </a:lvl9pPr>
          </a:lstStyle>
          <a:p>
            <a:endParaRPr/>
          </a:p>
        </p:txBody>
      </p:sp>
      <p:sp>
        <p:nvSpPr>
          <p:cNvPr id="113" name="Google Shape;113;p19"/>
          <p:cNvSpPr txBox="1">
            <a:spLocks noGrp="1"/>
          </p:cNvSpPr>
          <p:nvPr>
            <p:ph type="subTitle" idx="1"/>
          </p:nvPr>
        </p:nvSpPr>
        <p:spPr>
          <a:xfrm>
            <a:off x="1445923" y="1611300"/>
            <a:ext cx="2558400" cy="79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chemeClr val="dk1"/>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4" name="Google Shape;114;p19"/>
          <p:cNvSpPr txBox="1">
            <a:spLocks noGrp="1"/>
          </p:cNvSpPr>
          <p:nvPr>
            <p:ph type="ctrTitle" idx="2"/>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115" name="Google Shape;115;p19"/>
          <p:cNvSpPr txBox="1">
            <a:spLocks noGrp="1"/>
          </p:cNvSpPr>
          <p:nvPr>
            <p:ph type="ctrTitle" idx="3"/>
          </p:nvPr>
        </p:nvSpPr>
        <p:spPr>
          <a:xfrm>
            <a:off x="1747558" y="2650566"/>
            <a:ext cx="22635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600" b="0"/>
            </a:lvl1pPr>
            <a:lvl2pPr lvl="1" algn="r" rtl="0">
              <a:spcBef>
                <a:spcPts val="0"/>
              </a:spcBef>
              <a:spcAft>
                <a:spcPts val="0"/>
              </a:spcAft>
              <a:buClr>
                <a:srgbClr val="000000"/>
              </a:buClr>
              <a:buSzPts val="1600"/>
              <a:buNone/>
              <a:defRPr sz="1600" b="0">
                <a:solidFill>
                  <a:srgbClr val="000000"/>
                </a:solidFill>
              </a:defRPr>
            </a:lvl2pPr>
            <a:lvl3pPr lvl="2" algn="r" rtl="0">
              <a:spcBef>
                <a:spcPts val="0"/>
              </a:spcBef>
              <a:spcAft>
                <a:spcPts val="0"/>
              </a:spcAft>
              <a:buClr>
                <a:srgbClr val="000000"/>
              </a:buClr>
              <a:buSzPts val="1600"/>
              <a:buNone/>
              <a:defRPr sz="1600" b="0">
                <a:solidFill>
                  <a:srgbClr val="000000"/>
                </a:solidFill>
              </a:defRPr>
            </a:lvl3pPr>
            <a:lvl4pPr lvl="3" algn="r" rtl="0">
              <a:spcBef>
                <a:spcPts val="0"/>
              </a:spcBef>
              <a:spcAft>
                <a:spcPts val="0"/>
              </a:spcAft>
              <a:buClr>
                <a:srgbClr val="000000"/>
              </a:buClr>
              <a:buSzPts val="1600"/>
              <a:buNone/>
              <a:defRPr sz="1600" b="0">
                <a:solidFill>
                  <a:srgbClr val="000000"/>
                </a:solidFill>
              </a:defRPr>
            </a:lvl4pPr>
            <a:lvl5pPr lvl="4" algn="r" rtl="0">
              <a:spcBef>
                <a:spcPts val="0"/>
              </a:spcBef>
              <a:spcAft>
                <a:spcPts val="0"/>
              </a:spcAft>
              <a:buClr>
                <a:srgbClr val="000000"/>
              </a:buClr>
              <a:buSzPts val="1600"/>
              <a:buNone/>
              <a:defRPr sz="1600" b="0">
                <a:solidFill>
                  <a:srgbClr val="000000"/>
                </a:solidFill>
              </a:defRPr>
            </a:lvl5pPr>
            <a:lvl6pPr lvl="5" algn="r" rtl="0">
              <a:spcBef>
                <a:spcPts val="0"/>
              </a:spcBef>
              <a:spcAft>
                <a:spcPts val="0"/>
              </a:spcAft>
              <a:buClr>
                <a:srgbClr val="000000"/>
              </a:buClr>
              <a:buSzPts val="1600"/>
              <a:buNone/>
              <a:defRPr sz="1600" b="0">
                <a:solidFill>
                  <a:srgbClr val="000000"/>
                </a:solidFill>
              </a:defRPr>
            </a:lvl6pPr>
            <a:lvl7pPr lvl="6" algn="r" rtl="0">
              <a:spcBef>
                <a:spcPts val="0"/>
              </a:spcBef>
              <a:spcAft>
                <a:spcPts val="0"/>
              </a:spcAft>
              <a:buClr>
                <a:srgbClr val="000000"/>
              </a:buClr>
              <a:buSzPts val="1600"/>
              <a:buNone/>
              <a:defRPr sz="1600" b="0">
                <a:solidFill>
                  <a:srgbClr val="000000"/>
                </a:solidFill>
              </a:defRPr>
            </a:lvl7pPr>
            <a:lvl8pPr lvl="7" algn="r" rtl="0">
              <a:spcBef>
                <a:spcPts val="0"/>
              </a:spcBef>
              <a:spcAft>
                <a:spcPts val="0"/>
              </a:spcAft>
              <a:buClr>
                <a:srgbClr val="000000"/>
              </a:buClr>
              <a:buSzPts val="1600"/>
              <a:buNone/>
              <a:defRPr sz="1600" b="0">
                <a:solidFill>
                  <a:srgbClr val="000000"/>
                </a:solidFill>
              </a:defRPr>
            </a:lvl8pPr>
            <a:lvl9pPr lvl="8" algn="r" rtl="0">
              <a:spcBef>
                <a:spcPts val="0"/>
              </a:spcBef>
              <a:spcAft>
                <a:spcPts val="0"/>
              </a:spcAft>
              <a:buClr>
                <a:srgbClr val="000000"/>
              </a:buClr>
              <a:buSzPts val="1600"/>
              <a:buNone/>
              <a:defRPr sz="1600" b="0">
                <a:solidFill>
                  <a:srgbClr val="000000"/>
                </a:solidFill>
              </a:defRPr>
            </a:lvl9pPr>
          </a:lstStyle>
          <a:p>
            <a:endParaRPr/>
          </a:p>
        </p:txBody>
      </p:sp>
      <p:sp>
        <p:nvSpPr>
          <p:cNvPr id="116" name="Google Shape;116;p19"/>
          <p:cNvSpPr txBox="1">
            <a:spLocks noGrp="1"/>
          </p:cNvSpPr>
          <p:nvPr>
            <p:ph type="subTitle" idx="4"/>
          </p:nvPr>
        </p:nvSpPr>
        <p:spPr>
          <a:xfrm>
            <a:off x="1623595" y="3183731"/>
            <a:ext cx="2380800" cy="79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chemeClr val="dk1"/>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7">
  <p:cSld name="TITLE_ONLY_3_1_1_1_1">
    <p:spTree>
      <p:nvGrpSpPr>
        <p:cNvPr id="1" name="Shape 117"/>
        <p:cNvGrpSpPr/>
        <p:nvPr/>
      </p:nvGrpSpPr>
      <p:grpSpPr>
        <a:xfrm>
          <a:off x="0" y="0"/>
          <a:ext cx="0" cy="0"/>
          <a:chOff x="0" y="0"/>
          <a:chExt cx="0" cy="0"/>
        </a:xfrm>
      </p:grpSpPr>
      <p:grpSp>
        <p:nvGrpSpPr>
          <p:cNvPr id="118" name="Google Shape;118;p20"/>
          <p:cNvGrpSpPr/>
          <p:nvPr/>
        </p:nvGrpSpPr>
        <p:grpSpPr>
          <a:xfrm>
            <a:off x="4390050" y="890013"/>
            <a:ext cx="5325450" cy="2189113"/>
            <a:chOff x="4390050" y="661413"/>
            <a:chExt cx="5325450" cy="2189113"/>
          </a:xfrm>
        </p:grpSpPr>
        <p:sp>
          <p:nvSpPr>
            <p:cNvPr id="119" name="Google Shape;119;p20"/>
            <p:cNvSpPr/>
            <p:nvPr/>
          </p:nvSpPr>
          <p:spPr>
            <a:xfrm>
              <a:off x="4390050" y="661413"/>
              <a:ext cx="3317068" cy="2189023"/>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6053100" y="661425"/>
              <a:ext cx="3662400" cy="218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20"/>
          <p:cNvSpPr/>
          <p:nvPr/>
        </p:nvSpPr>
        <p:spPr>
          <a:xfrm>
            <a:off x="-362925" y="1922925"/>
            <a:ext cx="3317068" cy="2189023"/>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23"/>
        <p:cNvGrpSpPr/>
        <p:nvPr/>
      </p:nvGrpSpPr>
      <p:grpSpPr>
        <a:xfrm>
          <a:off x="0" y="0"/>
          <a:ext cx="0" cy="0"/>
          <a:chOff x="0" y="0"/>
          <a:chExt cx="0" cy="0"/>
        </a:xfrm>
      </p:grpSpPr>
      <p:sp>
        <p:nvSpPr>
          <p:cNvPr id="124" name="Google Shape;124;p21"/>
          <p:cNvSpPr txBox="1">
            <a:spLocks noGrp="1"/>
          </p:cNvSpPr>
          <p:nvPr>
            <p:ph type="ctrTitle"/>
          </p:nvPr>
        </p:nvSpPr>
        <p:spPr>
          <a:xfrm>
            <a:off x="564500" y="-169579"/>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8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25" name="Google Shape;125;p21"/>
          <p:cNvSpPr txBox="1">
            <a:spLocks noGrp="1"/>
          </p:cNvSpPr>
          <p:nvPr>
            <p:ph type="subTitle" idx="1"/>
          </p:nvPr>
        </p:nvSpPr>
        <p:spPr>
          <a:xfrm>
            <a:off x="5234221" y="591825"/>
            <a:ext cx="2694900" cy="1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21"/>
          <p:cNvSpPr txBox="1"/>
          <p:nvPr/>
        </p:nvSpPr>
        <p:spPr>
          <a:xfrm>
            <a:off x="4929425" y="3917896"/>
            <a:ext cx="3000000" cy="931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a:solidFill>
                  <a:schemeClr val="dk1"/>
                </a:solidFill>
                <a:latin typeface="Open Sans Light"/>
                <a:ea typeface="Open Sans Light"/>
                <a:cs typeface="Open Sans Light"/>
                <a:sym typeface="Open Sans Light"/>
              </a:rPr>
              <a:t>CREDITS: This presentation template was created by </a:t>
            </a:r>
            <a:r>
              <a:rPr lang="en" sz="1000">
                <a:solidFill>
                  <a:schemeClr val="dk1"/>
                </a:solidFill>
                <a:uFill>
                  <a:noFill/>
                </a:uFill>
                <a:latin typeface="Open Sans SemiBold"/>
                <a:ea typeface="Open Sans SemiBold"/>
                <a:cs typeface="Open Sans SemiBold"/>
                <a:sym typeface="Open Sans SemiBold"/>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Light"/>
                <a:ea typeface="Open Sans Light"/>
                <a:cs typeface="Open Sans Light"/>
                <a:sym typeface="Open Sans Light"/>
              </a:rPr>
              <a:t>, including icons by </a:t>
            </a:r>
            <a:r>
              <a:rPr lang="en" sz="1000">
                <a:solidFill>
                  <a:schemeClr val="dk1"/>
                </a:solidFill>
                <a:uFill>
                  <a:noFill/>
                </a:uFill>
                <a:latin typeface="Open Sans SemiBold"/>
                <a:ea typeface="Open Sans SemiBold"/>
                <a:cs typeface="Open Sans SemiBold"/>
                <a:sym typeface="Open Sans SemiBold"/>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Light"/>
                <a:ea typeface="Open Sans Light"/>
                <a:cs typeface="Open Sans Light"/>
                <a:sym typeface="Open Sans Light"/>
              </a:rPr>
              <a:t>, and infographics &amp; images by </a:t>
            </a:r>
            <a:r>
              <a:rPr lang="en" sz="1000">
                <a:solidFill>
                  <a:schemeClr val="dk1"/>
                </a:solidFill>
                <a:uFill>
                  <a:noFill/>
                </a:uFill>
                <a:latin typeface="Open Sans SemiBold"/>
                <a:ea typeface="Open Sans SemiBold"/>
                <a:cs typeface="Open Sans SemiBold"/>
                <a:sym typeface="Open Sans SemiBold"/>
                <a:hlinkClick r:id="rId4">
                  <a:extLst>
                    <a:ext uri="{A12FA001-AC4F-418D-AE19-62706E023703}">
                      <ahyp:hlinkClr xmlns:ahyp="http://schemas.microsoft.com/office/drawing/2018/hyperlinkcolor" val="tx"/>
                    </a:ext>
                  </a:extLst>
                </a:hlinkClick>
              </a:rPr>
              <a:t>Freepik</a:t>
            </a:r>
            <a:endParaRPr>
              <a:solidFill>
                <a:schemeClr val="dk1"/>
              </a:solidFill>
              <a:latin typeface="Open Sans SemiBold"/>
              <a:ea typeface="Open Sans SemiBold"/>
              <a:cs typeface="Open Sans SemiBold"/>
              <a:sym typeface="Open Sans SemiBold"/>
            </a:endParaRPr>
          </a:p>
          <a:p>
            <a:pPr marL="0" lvl="0" indent="0" algn="r" rtl="0">
              <a:spcBef>
                <a:spcPts val="0"/>
              </a:spcBef>
              <a:spcAft>
                <a:spcPts val="0"/>
              </a:spcAft>
              <a:buNone/>
            </a:pPr>
            <a:endParaRPr>
              <a:solidFill>
                <a:schemeClr val="dk1"/>
              </a:solidFill>
              <a:latin typeface="Open Sans Light"/>
              <a:ea typeface="Open Sans Light"/>
              <a:cs typeface="Open Sans Light"/>
              <a:sym typeface="Open Sans Light"/>
            </a:endParaRPr>
          </a:p>
          <a:p>
            <a:pPr marL="0" lvl="0" indent="0" algn="r" rtl="0">
              <a:lnSpc>
                <a:spcPct val="115000"/>
              </a:lnSpc>
              <a:spcBef>
                <a:spcPts val="300"/>
              </a:spcBef>
              <a:spcAft>
                <a:spcPts val="0"/>
              </a:spcAft>
              <a:buNone/>
            </a:pPr>
            <a:endParaRPr sz="1000">
              <a:solidFill>
                <a:schemeClr val="dk1"/>
              </a:solidFill>
              <a:latin typeface="Open Sans Light"/>
              <a:ea typeface="Open Sans Light"/>
              <a:cs typeface="Open Sans Light"/>
              <a:sym typeface="Open Sans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
        <p:cNvGrpSpPr/>
        <p:nvPr/>
      </p:nvGrpSpPr>
      <p:grpSpPr>
        <a:xfrm>
          <a:off x="0" y="0"/>
          <a:ext cx="0" cy="0"/>
          <a:chOff x="0" y="0"/>
          <a:chExt cx="0" cy="0"/>
        </a:xfrm>
      </p:grpSpPr>
      <p:grpSp>
        <p:nvGrpSpPr>
          <p:cNvPr id="15" name="Google Shape;15;p3"/>
          <p:cNvGrpSpPr/>
          <p:nvPr/>
        </p:nvGrpSpPr>
        <p:grpSpPr>
          <a:xfrm>
            <a:off x="5970250" y="263551"/>
            <a:ext cx="3351902" cy="4696331"/>
            <a:chOff x="5913100" y="263551"/>
            <a:chExt cx="3351902" cy="4696331"/>
          </a:xfrm>
        </p:grpSpPr>
        <p:sp>
          <p:nvSpPr>
            <p:cNvPr id="16" name="Google Shape;16;p3"/>
            <p:cNvSpPr/>
            <p:nvPr/>
          </p:nvSpPr>
          <p:spPr>
            <a:xfrm rot="5400000">
              <a:off x="4779863" y="1396789"/>
              <a:ext cx="469480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7131402" y="265183"/>
              <a:ext cx="2133600" cy="4694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ctrTitle"/>
          </p:nvPr>
        </p:nvSpPr>
        <p:spPr>
          <a:xfrm>
            <a:off x="2275389" y="488400"/>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9" name="Google Shape;19;p3"/>
          <p:cNvSpPr txBox="1">
            <a:spLocks noGrp="1"/>
          </p:cNvSpPr>
          <p:nvPr>
            <p:ph type="subTitle" idx="1"/>
          </p:nvPr>
        </p:nvSpPr>
        <p:spPr>
          <a:xfrm>
            <a:off x="2620689" y="90344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 name="Google Shape;20;p3"/>
          <p:cNvSpPr txBox="1">
            <a:spLocks noGrp="1"/>
          </p:cNvSpPr>
          <p:nvPr>
            <p:ph type="title" idx="2" hasCustomPrompt="1"/>
          </p:nvPr>
        </p:nvSpPr>
        <p:spPr>
          <a:xfrm>
            <a:off x="5455900" y="693225"/>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3"/>
          </p:nvPr>
        </p:nvSpPr>
        <p:spPr>
          <a:xfrm>
            <a:off x="2275389" y="1527850"/>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2" name="Google Shape;22;p3"/>
          <p:cNvSpPr txBox="1">
            <a:spLocks noGrp="1"/>
          </p:cNvSpPr>
          <p:nvPr>
            <p:ph type="subTitle" idx="4"/>
          </p:nvPr>
        </p:nvSpPr>
        <p:spPr>
          <a:xfrm>
            <a:off x="2550489" y="1941008"/>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 name="Google Shape;23;p3"/>
          <p:cNvSpPr txBox="1">
            <a:spLocks noGrp="1"/>
          </p:cNvSpPr>
          <p:nvPr>
            <p:ph type="title" idx="5" hasCustomPrompt="1"/>
          </p:nvPr>
        </p:nvSpPr>
        <p:spPr>
          <a:xfrm>
            <a:off x="5455900" y="1765951"/>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ctrTitle" idx="6"/>
          </p:nvPr>
        </p:nvSpPr>
        <p:spPr>
          <a:xfrm>
            <a:off x="2275389" y="3626109"/>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5" name="Google Shape;25;p3"/>
          <p:cNvSpPr txBox="1">
            <a:spLocks noGrp="1"/>
          </p:cNvSpPr>
          <p:nvPr>
            <p:ph type="title" idx="7" hasCustomPrompt="1"/>
          </p:nvPr>
        </p:nvSpPr>
        <p:spPr>
          <a:xfrm>
            <a:off x="5455900" y="2787361"/>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8"/>
          </p:nvPr>
        </p:nvSpPr>
        <p:spPr>
          <a:xfrm>
            <a:off x="2275389" y="2587407"/>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7" name="Google Shape;27;p3"/>
          <p:cNvSpPr txBox="1">
            <a:spLocks noGrp="1"/>
          </p:cNvSpPr>
          <p:nvPr>
            <p:ph type="title" idx="9" hasCustomPrompt="1"/>
          </p:nvPr>
        </p:nvSpPr>
        <p:spPr>
          <a:xfrm>
            <a:off x="5455900" y="3808750"/>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a:spLocks noGrp="1"/>
          </p:cNvSpPr>
          <p:nvPr>
            <p:ph type="subTitle" idx="13"/>
          </p:nvPr>
        </p:nvSpPr>
        <p:spPr>
          <a:xfrm>
            <a:off x="2620689" y="4038707"/>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 name="Google Shape;29;p3"/>
          <p:cNvSpPr txBox="1">
            <a:spLocks noGrp="1"/>
          </p:cNvSpPr>
          <p:nvPr>
            <p:ph type="subTitle" idx="14"/>
          </p:nvPr>
        </p:nvSpPr>
        <p:spPr>
          <a:xfrm>
            <a:off x="2550489" y="2999477"/>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 name="Google Shape;30;p3"/>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642050" y="1096575"/>
            <a:ext cx="4463400" cy="3385500"/>
          </a:xfrm>
          <a:prstGeom prst="rect">
            <a:avLst/>
          </a:prstGeom>
        </p:spPr>
        <p:txBody>
          <a:bodyPr spcFirstLastPara="1" wrap="square" lIns="91425" tIns="91425" rIns="91425" bIns="91425" anchor="t" anchorCtr="0">
            <a:noAutofit/>
          </a:bodyPr>
          <a:lstStyle>
            <a:lvl1pPr marL="457200" lvl="0" indent="-304800" rtl="0">
              <a:lnSpc>
                <a:spcPct val="150000"/>
              </a:lnSpc>
              <a:spcBef>
                <a:spcPts val="0"/>
              </a:spcBef>
              <a:spcAft>
                <a:spcPts val="0"/>
              </a:spcAft>
              <a:buClr>
                <a:schemeClr val="lt1"/>
              </a:buClr>
              <a:buSzPts val="1200"/>
              <a:buFont typeface="Catamaran Light"/>
              <a:buChar char="⬣"/>
              <a:defRPr>
                <a:solidFill>
                  <a:srgbClr val="000000"/>
                </a:solidFill>
              </a:defRPr>
            </a:lvl1pPr>
            <a:lvl2pPr marL="914400" lvl="1" indent="-304800" rtl="0">
              <a:spcBef>
                <a:spcPts val="1600"/>
              </a:spcBef>
              <a:spcAft>
                <a:spcPts val="0"/>
              </a:spcAft>
              <a:buClr>
                <a:srgbClr val="000000"/>
              </a:buClr>
              <a:buSzPts val="1200"/>
              <a:buFont typeface="Catamaran Light"/>
              <a:buChar char="○"/>
              <a:defRPr>
                <a:solidFill>
                  <a:srgbClr val="000000"/>
                </a:solidFill>
              </a:defRPr>
            </a:lvl2pPr>
            <a:lvl3pPr marL="1371600" lvl="2" indent="-304800" rtl="0">
              <a:spcBef>
                <a:spcPts val="1600"/>
              </a:spcBef>
              <a:spcAft>
                <a:spcPts val="0"/>
              </a:spcAft>
              <a:buClr>
                <a:srgbClr val="000000"/>
              </a:buClr>
              <a:buSzPts val="1200"/>
              <a:buFont typeface="Catamaran Light"/>
              <a:buChar char="■"/>
              <a:defRPr>
                <a:solidFill>
                  <a:srgbClr val="000000"/>
                </a:solidFill>
              </a:defRPr>
            </a:lvl3pPr>
            <a:lvl4pPr marL="1828800" lvl="3" indent="-304800" rtl="0">
              <a:spcBef>
                <a:spcPts val="1600"/>
              </a:spcBef>
              <a:spcAft>
                <a:spcPts val="0"/>
              </a:spcAft>
              <a:buClr>
                <a:srgbClr val="000000"/>
              </a:buClr>
              <a:buSzPts val="1200"/>
              <a:buFont typeface="Catamaran Light"/>
              <a:buChar char="●"/>
              <a:defRPr>
                <a:solidFill>
                  <a:srgbClr val="000000"/>
                </a:solidFill>
              </a:defRPr>
            </a:lvl4pPr>
            <a:lvl5pPr marL="2286000" lvl="4" indent="-304800" rtl="0">
              <a:spcBef>
                <a:spcPts val="1600"/>
              </a:spcBef>
              <a:spcAft>
                <a:spcPts val="0"/>
              </a:spcAft>
              <a:buClr>
                <a:srgbClr val="000000"/>
              </a:buClr>
              <a:buSzPts val="1200"/>
              <a:buFont typeface="Catamaran Light"/>
              <a:buAutoNum type="alphaLcPeriod"/>
              <a:defRPr>
                <a:solidFill>
                  <a:srgbClr val="000000"/>
                </a:solidFill>
              </a:defRPr>
            </a:lvl5pPr>
            <a:lvl6pPr marL="2743200" lvl="5" indent="-304800" rtl="0">
              <a:spcBef>
                <a:spcPts val="1600"/>
              </a:spcBef>
              <a:spcAft>
                <a:spcPts val="0"/>
              </a:spcAft>
              <a:buClr>
                <a:srgbClr val="000000"/>
              </a:buClr>
              <a:buSzPts val="1200"/>
              <a:buFont typeface="Catamaran Light"/>
              <a:buAutoNum type="romanLcPeriod"/>
              <a:defRPr>
                <a:solidFill>
                  <a:srgbClr val="000000"/>
                </a:solidFill>
              </a:defRPr>
            </a:lvl6pPr>
            <a:lvl7pPr marL="3200400" lvl="6" indent="-304800" rtl="0">
              <a:spcBef>
                <a:spcPts val="1600"/>
              </a:spcBef>
              <a:spcAft>
                <a:spcPts val="0"/>
              </a:spcAft>
              <a:buClr>
                <a:srgbClr val="000000"/>
              </a:buClr>
              <a:buSzPts val="1200"/>
              <a:buFont typeface="Catamaran Light"/>
              <a:buAutoNum type="arabicPeriod"/>
              <a:defRPr>
                <a:solidFill>
                  <a:srgbClr val="000000"/>
                </a:solidFill>
              </a:defRPr>
            </a:lvl7pPr>
            <a:lvl8pPr marL="3657600" lvl="7" indent="-304800" rtl="0">
              <a:spcBef>
                <a:spcPts val="1600"/>
              </a:spcBef>
              <a:spcAft>
                <a:spcPts val="0"/>
              </a:spcAft>
              <a:buClr>
                <a:srgbClr val="000000"/>
              </a:buClr>
              <a:buSzPts val="1200"/>
              <a:buFont typeface="Catamaran Light"/>
              <a:buAutoNum type="alphaLcPeriod"/>
              <a:defRPr>
                <a:solidFill>
                  <a:srgbClr val="000000"/>
                </a:solidFill>
              </a:defRPr>
            </a:lvl8pPr>
            <a:lvl9pPr marL="4114800" lvl="8" indent="-304800" rtl="0">
              <a:spcBef>
                <a:spcPts val="1600"/>
              </a:spcBef>
              <a:spcAft>
                <a:spcPts val="1600"/>
              </a:spcAft>
              <a:buClr>
                <a:srgbClr val="000000"/>
              </a:buClr>
              <a:buSzPts val="1200"/>
              <a:buFont typeface="Catamaran Light"/>
              <a:buAutoNum type="romanLcPeriod"/>
              <a:defRPr>
                <a:solidFill>
                  <a:srgbClr val="000000"/>
                </a:solidFill>
              </a:defRPr>
            </a:lvl9pPr>
          </a:lstStyle>
          <a:p>
            <a:endParaRPr/>
          </a:p>
        </p:txBody>
      </p:sp>
      <p:sp>
        <p:nvSpPr>
          <p:cNvPr id="129" name="Google Shape;129;p22"/>
          <p:cNvSpPr txBox="1">
            <a:spLocks noGrp="1"/>
          </p:cNvSpPr>
          <p:nvPr>
            <p:ph type="ctrTitle"/>
          </p:nvPr>
        </p:nvSpPr>
        <p:spPr>
          <a:xfrm>
            <a:off x="610474" y="371750"/>
            <a:ext cx="4372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5" name="Google Shape;135;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6"/>
        <p:cNvGrpSpPr/>
        <p:nvPr/>
      </p:nvGrpSpPr>
      <p:grpSpPr>
        <a:xfrm>
          <a:off x="0" y="0"/>
          <a:ext cx="0" cy="0"/>
          <a:chOff x="0" y="0"/>
          <a:chExt cx="0" cy="0"/>
        </a:xfrm>
      </p:grpSpPr>
      <p:sp>
        <p:nvSpPr>
          <p:cNvPr id="137" name="Google Shape;13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0" name="Google Shape;140;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 name="Rectangle 1">
            <a:extLst>
              <a:ext uri="{FF2B5EF4-FFF2-40B4-BE49-F238E27FC236}">
                <a16:creationId xmlns:a16="http://schemas.microsoft.com/office/drawing/2014/main" id="{EEB6E6D7-49B8-A1CB-25EE-3171C94DA34A}"/>
              </a:ext>
            </a:extLst>
          </p:cNvPr>
          <p:cNvSpPr/>
          <p:nvPr userDrawn="1"/>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T" sz="900">
                <a:solidFill>
                  <a:schemeClr val="tx1"/>
                </a:solidFill>
              </a:rPr>
              <a:t>Name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6"/>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2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39" name="Google Shape;39;p6"/>
          <p:cNvSpPr txBox="1">
            <a:spLocks noGrp="1"/>
          </p:cNvSpPr>
          <p:nvPr>
            <p:ph type="ctrTitle" idx="2"/>
          </p:nvPr>
        </p:nvSpPr>
        <p:spPr>
          <a:xfrm>
            <a:off x="5319032" y="1167374"/>
            <a:ext cx="22635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40" name="Google Shape;40;p6"/>
          <p:cNvSpPr txBox="1">
            <a:spLocks noGrp="1"/>
          </p:cNvSpPr>
          <p:nvPr>
            <p:ph type="subTitle" idx="1"/>
          </p:nvPr>
        </p:nvSpPr>
        <p:spPr>
          <a:xfrm>
            <a:off x="5319033" y="1702945"/>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41" name="Google Shape;41;p6"/>
          <p:cNvSpPr txBox="1">
            <a:spLocks noGrp="1"/>
          </p:cNvSpPr>
          <p:nvPr>
            <p:ph type="ctrTitle" idx="3"/>
          </p:nvPr>
        </p:nvSpPr>
        <p:spPr>
          <a:xfrm>
            <a:off x="1563221" y="3127282"/>
            <a:ext cx="22635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400"/>
              <a:buNone/>
              <a:defRPr sz="1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42" name="Google Shape;42;p6"/>
          <p:cNvSpPr txBox="1">
            <a:spLocks noGrp="1"/>
          </p:cNvSpPr>
          <p:nvPr>
            <p:ph type="subTitle" idx="4"/>
          </p:nvPr>
        </p:nvSpPr>
        <p:spPr>
          <a:xfrm>
            <a:off x="1945321" y="3663184"/>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000"/>
              <a:buNone/>
              <a:defRPr sz="12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45" name="Google Shape;45;p7"/>
          <p:cNvSpPr/>
          <p:nvPr/>
        </p:nvSpPr>
        <p:spPr>
          <a:xfrm>
            <a:off x="-1774550" y="3619350"/>
            <a:ext cx="5300100" cy="27621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46"/>
        <p:cNvGrpSpPr/>
        <p:nvPr/>
      </p:nvGrpSpPr>
      <p:grpSpPr>
        <a:xfrm>
          <a:off x="0" y="0"/>
          <a:ext cx="0" cy="0"/>
          <a:chOff x="0" y="0"/>
          <a:chExt cx="0" cy="0"/>
        </a:xfrm>
      </p:grpSpPr>
      <p:sp>
        <p:nvSpPr>
          <p:cNvPr id="47" name="Google Shape;47;p8"/>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8"/>
        <p:cNvGrpSpPr/>
        <p:nvPr/>
      </p:nvGrpSpPr>
      <p:grpSpPr>
        <a:xfrm>
          <a:off x="0" y="0"/>
          <a:ext cx="0" cy="0"/>
          <a:chOff x="0" y="0"/>
          <a:chExt cx="0" cy="0"/>
        </a:xfrm>
      </p:grpSpPr>
      <p:sp>
        <p:nvSpPr>
          <p:cNvPr id="49" name="Google Shape;49;p9"/>
          <p:cNvSpPr/>
          <p:nvPr/>
        </p:nvSpPr>
        <p:spPr>
          <a:xfrm rot="5400000">
            <a:off x="3056930" y="1749400"/>
            <a:ext cx="3043875"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6238638" y="203500"/>
            <a:ext cx="423065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5400000">
            <a:off x="-1451700" y="2830175"/>
            <a:ext cx="423065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ubTitle" idx="1"/>
          </p:nvPr>
        </p:nvSpPr>
        <p:spPr>
          <a:xfrm>
            <a:off x="865200"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9"/>
          <p:cNvSpPr txBox="1">
            <a:spLocks noGrp="1"/>
          </p:cNvSpPr>
          <p:nvPr>
            <p:ph type="subTitle" idx="2"/>
          </p:nvPr>
        </p:nvSpPr>
        <p:spPr>
          <a:xfrm>
            <a:off x="3669867"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4" name="Google Shape;54;p9"/>
          <p:cNvSpPr txBox="1">
            <a:spLocks noGrp="1"/>
          </p:cNvSpPr>
          <p:nvPr>
            <p:ph type="ctrTitle"/>
          </p:nvPr>
        </p:nvSpPr>
        <p:spPr>
          <a:xfrm>
            <a:off x="47146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5" name="Google Shape;55;p9"/>
          <p:cNvSpPr txBox="1">
            <a:spLocks noGrp="1"/>
          </p:cNvSpPr>
          <p:nvPr>
            <p:ph type="ctrTitle" idx="3"/>
          </p:nvPr>
        </p:nvSpPr>
        <p:spPr>
          <a:xfrm>
            <a:off x="326921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6" name="Google Shape;56;p9"/>
          <p:cNvSpPr txBox="1">
            <a:spLocks noGrp="1"/>
          </p:cNvSpPr>
          <p:nvPr>
            <p:ph type="subTitle" idx="4"/>
          </p:nvPr>
        </p:nvSpPr>
        <p:spPr>
          <a:xfrm>
            <a:off x="6460750"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7" name="Google Shape;57;p9"/>
          <p:cNvSpPr txBox="1">
            <a:spLocks noGrp="1"/>
          </p:cNvSpPr>
          <p:nvPr>
            <p:ph type="ctrTitle" idx="5"/>
          </p:nvPr>
        </p:nvSpPr>
        <p:spPr>
          <a:xfrm>
            <a:off x="606696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8" name="Google Shape;58;p9"/>
          <p:cNvSpPr txBox="1">
            <a:spLocks noGrp="1"/>
          </p:cNvSpPr>
          <p:nvPr>
            <p:ph type="ctrTitle" idx="6"/>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59"/>
        <p:cNvGrpSpPr/>
        <p:nvPr/>
      </p:nvGrpSpPr>
      <p:grpSpPr>
        <a:xfrm>
          <a:off x="0" y="0"/>
          <a:ext cx="0" cy="0"/>
          <a:chOff x="0" y="0"/>
          <a:chExt cx="0" cy="0"/>
        </a:xfrm>
      </p:grpSpPr>
      <p:sp>
        <p:nvSpPr>
          <p:cNvPr id="60" name="Google Shape;60;p10"/>
          <p:cNvSpPr/>
          <p:nvPr/>
        </p:nvSpPr>
        <p:spPr>
          <a:xfrm>
            <a:off x="5179831" y="-673306"/>
            <a:ext cx="4430900" cy="25806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ubTitle" idx="1"/>
          </p:nvPr>
        </p:nvSpPr>
        <p:spPr>
          <a:xfrm>
            <a:off x="4767706" y="641536"/>
            <a:ext cx="31560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1"/>
                </a:solidFill>
                <a:latin typeface="Abel"/>
                <a:ea typeface="Abel"/>
                <a:cs typeface="Abel"/>
                <a:sym typeface="Abel"/>
              </a:defRPr>
            </a:lvl1pPr>
            <a:lvl2pPr lvl="1" algn="r" rtl="0">
              <a:spcBef>
                <a:spcPts val="1600"/>
              </a:spcBef>
              <a:spcAft>
                <a:spcPts val="0"/>
              </a:spcAft>
              <a:buNone/>
              <a:defRPr>
                <a:solidFill>
                  <a:schemeClr val="dk1"/>
                </a:solidFill>
                <a:latin typeface="Abel"/>
                <a:ea typeface="Abel"/>
                <a:cs typeface="Abel"/>
                <a:sym typeface="Abel"/>
              </a:defRPr>
            </a:lvl2pPr>
            <a:lvl3pPr lvl="2" algn="r" rtl="0">
              <a:spcBef>
                <a:spcPts val="1600"/>
              </a:spcBef>
              <a:spcAft>
                <a:spcPts val="0"/>
              </a:spcAft>
              <a:buNone/>
              <a:defRPr>
                <a:solidFill>
                  <a:schemeClr val="dk1"/>
                </a:solidFill>
                <a:latin typeface="Abel"/>
                <a:ea typeface="Abel"/>
                <a:cs typeface="Abel"/>
                <a:sym typeface="Abel"/>
              </a:defRPr>
            </a:lvl3pPr>
            <a:lvl4pPr lvl="3" algn="r" rtl="0">
              <a:spcBef>
                <a:spcPts val="1600"/>
              </a:spcBef>
              <a:spcAft>
                <a:spcPts val="0"/>
              </a:spcAft>
              <a:buNone/>
              <a:defRPr>
                <a:solidFill>
                  <a:schemeClr val="dk1"/>
                </a:solidFill>
                <a:latin typeface="Abel"/>
                <a:ea typeface="Abel"/>
                <a:cs typeface="Abel"/>
                <a:sym typeface="Abel"/>
              </a:defRPr>
            </a:lvl4pPr>
            <a:lvl5pPr lvl="4" algn="r" rtl="0">
              <a:spcBef>
                <a:spcPts val="1600"/>
              </a:spcBef>
              <a:spcAft>
                <a:spcPts val="0"/>
              </a:spcAft>
              <a:buNone/>
              <a:defRPr>
                <a:solidFill>
                  <a:schemeClr val="dk1"/>
                </a:solidFill>
                <a:latin typeface="Abel"/>
                <a:ea typeface="Abel"/>
                <a:cs typeface="Abel"/>
                <a:sym typeface="Abel"/>
              </a:defRPr>
            </a:lvl5pPr>
            <a:lvl6pPr lvl="5" algn="r" rtl="0">
              <a:spcBef>
                <a:spcPts val="1600"/>
              </a:spcBef>
              <a:spcAft>
                <a:spcPts val="0"/>
              </a:spcAft>
              <a:buNone/>
              <a:defRPr>
                <a:solidFill>
                  <a:schemeClr val="dk1"/>
                </a:solidFill>
                <a:latin typeface="Abel"/>
                <a:ea typeface="Abel"/>
                <a:cs typeface="Abel"/>
                <a:sym typeface="Abel"/>
              </a:defRPr>
            </a:lvl6pPr>
            <a:lvl7pPr lvl="6" algn="r" rtl="0">
              <a:spcBef>
                <a:spcPts val="1600"/>
              </a:spcBef>
              <a:spcAft>
                <a:spcPts val="0"/>
              </a:spcAft>
              <a:buNone/>
              <a:defRPr>
                <a:solidFill>
                  <a:schemeClr val="dk1"/>
                </a:solidFill>
                <a:latin typeface="Abel"/>
                <a:ea typeface="Abel"/>
                <a:cs typeface="Abel"/>
                <a:sym typeface="Abel"/>
              </a:defRPr>
            </a:lvl7pPr>
            <a:lvl8pPr lvl="7" algn="r" rtl="0">
              <a:spcBef>
                <a:spcPts val="1600"/>
              </a:spcBef>
              <a:spcAft>
                <a:spcPts val="0"/>
              </a:spcAft>
              <a:buNone/>
              <a:defRPr>
                <a:solidFill>
                  <a:schemeClr val="dk1"/>
                </a:solidFill>
                <a:latin typeface="Abel"/>
                <a:ea typeface="Abel"/>
                <a:cs typeface="Abel"/>
                <a:sym typeface="Abel"/>
              </a:defRPr>
            </a:lvl8pPr>
            <a:lvl9pPr lvl="8" algn="r" rtl="0">
              <a:spcBef>
                <a:spcPts val="1600"/>
              </a:spcBef>
              <a:spcAft>
                <a:spcPts val="1600"/>
              </a:spcAft>
              <a:buNone/>
              <a:defRPr>
                <a:solidFill>
                  <a:schemeClr val="dk1"/>
                </a:solidFill>
                <a:latin typeface="Abel"/>
                <a:ea typeface="Abel"/>
                <a:cs typeface="Abel"/>
                <a:sym typeface="Abel"/>
              </a:defRPr>
            </a:lvl9pPr>
          </a:lstStyle>
          <a:p>
            <a:endParaRPr/>
          </a:p>
        </p:txBody>
      </p:sp>
      <p:sp>
        <p:nvSpPr>
          <p:cNvPr id="62" name="Google Shape;62;p10"/>
          <p:cNvSpPr txBox="1">
            <a:spLocks noGrp="1"/>
          </p:cNvSpPr>
          <p:nvPr>
            <p:ph type="subTitle" idx="2"/>
          </p:nvPr>
        </p:nvSpPr>
        <p:spPr>
          <a:xfrm>
            <a:off x="6102706" y="1461846"/>
            <a:ext cx="1821000" cy="21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solidFill>
                  <a:schemeClr val="dk1"/>
                </a:solidFill>
              </a:defRPr>
            </a:lvl1pPr>
            <a:lvl2pPr lvl="1" rtl="0">
              <a:spcBef>
                <a:spcPts val="1600"/>
              </a:spcBef>
              <a:spcAft>
                <a:spcPts val="0"/>
              </a:spcAft>
              <a:buNone/>
              <a:defRPr sz="1200">
                <a:solidFill>
                  <a:schemeClr val="dk1"/>
                </a:solidFill>
              </a:defRPr>
            </a:lvl2pPr>
            <a:lvl3pPr lvl="2" rtl="0">
              <a:spcBef>
                <a:spcPts val="1600"/>
              </a:spcBef>
              <a:spcAft>
                <a:spcPts val="0"/>
              </a:spcAft>
              <a:buNone/>
              <a:defRPr sz="1200">
                <a:solidFill>
                  <a:schemeClr val="dk1"/>
                </a:solidFill>
              </a:defRPr>
            </a:lvl3pPr>
            <a:lvl4pPr lvl="3" rtl="0">
              <a:spcBef>
                <a:spcPts val="1600"/>
              </a:spcBef>
              <a:spcAft>
                <a:spcPts val="0"/>
              </a:spcAft>
              <a:buNone/>
              <a:defRPr sz="1200">
                <a:solidFill>
                  <a:schemeClr val="dk1"/>
                </a:solidFill>
              </a:defRPr>
            </a:lvl4pPr>
            <a:lvl5pPr lvl="4" rtl="0">
              <a:spcBef>
                <a:spcPts val="1600"/>
              </a:spcBef>
              <a:spcAft>
                <a:spcPts val="0"/>
              </a:spcAft>
              <a:buNone/>
              <a:defRPr sz="1200">
                <a:solidFill>
                  <a:schemeClr val="dk1"/>
                </a:solidFill>
              </a:defRPr>
            </a:lvl5pPr>
            <a:lvl6pPr lvl="5" rtl="0">
              <a:spcBef>
                <a:spcPts val="1600"/>
              </a:spcBef>
              <a:spcAft>
                <a:spcPts val="0"/>
              </a:spcAft>
              <a:buNone/>
              <a:defRPr sz="1200">
                <a:solidFill>
                  <a:schemeClr val="dk1"/>
                </a:solidFill>
              </a:defRPr>
            </a:lvl6pPr>
            <a:lvl7pPr lvl="6" rtl="0">
              <a:spcBef>
                <a:spcPts val="1600"/>
              </a:spcBef>
              <a:spcAft>
                <a:spcPts val="0"/>
              </a:spcAft>
              <a:buNone/>
              <a:defRPr sz="1200">
                <a:solidFill>
                  <a:schemeClr val="dk1"/>
                </a:solidFill>
              </a:defRPr>
            </a:lvl7pPr>
            <a:lvl8pPr lvl="7" rtl="0">
              <a:spcBef>
                <a:spcPts val="1600"/>
              </a:spcBef>
              <a:spcAft>
                <a:spcPts val="0"/>
              </a:spcAft>
              <a:buNone/>
              <a:defRPr sz="1200">
                <a:solidFill>
                  <a:schemeClr val="dk1"/>
                </a:solidFill>
              </a:defRPr>
            </a:lvl8pPr>
            <a:lvl9pPr lvl="8" rtl="0">
              <a:spcBef>
                <a:spcPts val="1600"/>
              </a:spcBef>
              <a:spcAft>
                <a:spcPts val="1600"/>
              </a:spcAft>
              <a:buNone/>
              <a:defRPr sz="12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65" name="Google Shape;65;p11"/>
          <p:cNvSpPr/>
          <p:nvPr/>
        </p:nvSpPr>
        <p:spPr>
          <a:xfrm>
            <a:off x="-219925" y="1675225"/>
            <a:ext cx="6757200" cy="3498900"/>
          </a:xfrm>
          <a:prstGeom prst="snip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bel"/>
              <a:buNone/>
              <a:defRPr sz="2800" b="1">
                <a:solidFill>
                  <a:schemeClr val="dk1"/>
                </a:solidFill>
                <a:latin typeface="Abel"/>
                <a:ea typeface="Abel"/>
                <a:cs typeface="Abel"/>
                <a:sym typeface="Abel"/>
              </a:defRPr>
            </a:lvl1pPr>
            <a:lvl2pPr lvl="1">
              <a:spcBef>
                <a:spcPts val="0"/>
              </a:spcBef>
              <a:spcAft>
                <a:spcPts val="0"/>
              </a:spcAft>
              <a:buClr>
                <a:schemeClr val="dk1"/>
              </a:buClr>
              <a:buSzPts val="2800"/>
              <a:buFont typeface="Abel"/>
              <a:buNone/>
              <a:defRPr sz="2800" b="1">
                <a:solidFill>
                  <a:schemeClr val="dk1"/>
                </a:solidFill>
                <a:latin typeface="Abel"/>
                <a:ea typeface="Abel"/>
                <a:cs typeface="Abel"/>
                <a:sym typeface="Abel"/>
              </a:defRPr>
            </a:lvl2pPr>
            <a:lvl3pPr lvl="2">
              <a:spcBef>
                <a:spcPts val="0"/>
              </a:spcBef>
              <a:spcAft>
                <a:spcPts val="0"/>
              </a:spcAft>
              <a:buClr>
                <a:schemeClr val="dk1"/>
              </a:buClr>
              <a:buSzPts val="2800"/>
              <a:buFont typeface="Abel"/>
              <a:buNone/>
              <a:defRPr sz="2800" b="1">
                <a:solidFill>
                  <a:schemeClr val="dk1"/>
                </a:solidFill>
                <a:latin typeface="Abel"/>
                <a:ea typeface="Abel"/>
                <a:cs typeface="Abel"/>
                <a:sym typeface="Abel"/>
              </a:defRPr>
            </a:lvl3pPr>
            <a:lvl4pPr lvl="3">
              <a:spcBef>
                <a:spcPts val="0"/>
              </a:spcBef>
              <a:spcAft>
                <a:spcPts val="0"/>
              </a:spcAft>
              <a:buClr>
                <a:schemeClr val="dk1"/>
              </a:buClr>
              <a:buSzPts val="2800"/>
              <a:buFont typeface="Abel"/>
              <a:buNone/>
              <a:defRPr sz="2800" b="1">
                <a:solidFill>
                  <a:schemeClr val="dk1"/>
                </a:solidFill>
                <a:latin typeface="Abel"/>
                <a:ea typeface="Abel"/>
                <a:cs typeface="Abel"/>
                <a:sym typeface="Abel"/>
              </a:defRPr>
            </a:lvl4pPr>
            <a:lvl5pPr lvl="4">
              <a:spcBef>
                <a:spcPts val="0"/>
              </a:spcBef>
              <a:spcAft>
                <a:spcPts val="0"/>
              </a:spcAft>
              <a:buClr>
                <a:schemeClr val="dk1"/>
              </a:buClr>
              <a:buSzPts val="2800"/>
              <a:buFont typeface="Abel"/>
              <a:buNone/>
              <a:defRPr sz="2800" b="1">
                <a:solidFill>
                  <a:schemeClr val="dk1"/>
                </a:solidFill>
                <a:latin typeface="Abel"/>
                <a:ea typeface="Abel"/>
                <a:cs typeface="Abel"/>
                <a:sym typeface="Abel"/>
              </a:defRPr>
            </a:lvl5pPr>
            <a:lvl6pPr lvl="5">
              <a:spcBef>
                <a:spcPts val="0"/>
              </a:spcBef>
              <a:spcAft>
                <a:spcPts val="0"/>
              </a:spcAft>
              <a:buClr>
                <a:schemeClr val="dk1"/>
              </a:buClr>
              <a:buSzPts val="2800"/>
              <a:buFont typeface="Abel"/>
              <a:buNone/>
              <a:defRPr sz="2800" b="1">
                <a:solidFill>
                  <a:schemeClr val="dk1"/>
                </a:solidFill>
                <a:latin typeface="Abel"/>
                <a:ea typeface="Abel"/>
                <a:cs typeface="Abel"/>
                <a:sym typeface="Abel"/>
              </a:defRPr>
            </a:lvl6pPr>
            <a:lvl7pPr lvl="6">
              <a:spcBef>
                <a:spcPts val="0"/>
              </a:spcBef>
              <a:spcAft>
                <a:spcPts val="0"/>
              </a:spcAft>
              <a:buClr>
                <a:schemeClr val="dk1"/>
              </a:buClr>
              <a:buSzPts val="2800"/>
              <a:buFont typeface="Abel"/>
              <a:buNone/>
              <a:defRPr sz="2800" b="1">
                <a:solidFill>
                  <a:schemeClr val="dk1"/>
                </a:solidFill>
                <a:latin typeface="Abel"/>
                <a:ea typeface="Abel"/>
                <a:cs typeface="Abel"/>
                <a:sym typeface="Abel"/>
              </a:defRPr>
            </a:lvl7pPr>
            <a:lvl8pPr lvl="7">
              <a:spcBef>
                <a:spcPts val="0"/>
              </a:spcBef>
              <a:spcAft>
                <a:spcPts val="0"/>
              </a:spcAft>
              <a:buClr>
                <a:schemeClr val="dk1"/>
              </a:buClr>
              <a:buSzPts val="2800"/>
              <a:buFont typeface="Abel"/>
              <a:buNone/>
              <a:defRPr sz="2800" b="1">
                <a:solidFill>
                  <a:schemeClr val="dk1"/>
                </a:solidFill>
                <a:latin typeface="Abel"/>
                <a:ea typeface="Abel"/>
                <a:cs typeface="Abel"/>
                <a:sym typeface="Abel"/>
              </a:defRPr>
            </a:lvl8pPr>
            <a:lvl9pPr lvl="8">
              <a:spcBef>
                <a:spcPts val="0"/>
              </a:spcBef>
              <a:spcAft>
                <a:spcPts val="0"/>
              </a:spcAft>
              <a:buClr>
                <a:schemeClr val="dk1"/>
              </a:buClr>
              <a:buSzPts val="2800"/>
              <a:buFont typeface="Abel"/>
              <a:buNone/>
              <a:defRPr sz="2800" b="1">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Light"/>
              <a:buChar char="●"/>
              <a:defRPr sz="1800">
                <a:solidFill>
                  <a:schemeClr val="dk1"/>
                </a:solidFill>
                <a:latin typeface="Open Sans Light"/>
                <a:ea typeface="Open Sans Light"/>
                <a:cs typeface="Open Sans Light"/>
                <a:sym typeface="Open Sans Light"/>
              </a:defRPr>
            </a:lvl1pPr>
            <a:lvl2pPr marL="914400" lvl="1"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2pPr>
            <a:lvl3pPr marL="1371600" lvl="2"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3pPr>
            <a:lvl4pPr marL="1828800" lvl="3"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4pPr>
            <a:lvl5pPr marL="2286000" lvl="4"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5pPr>
            <a:lvl6pPr marL="2743200" lvl="5"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6pPr>
            <a:lvl7pPr marL="3200400" lvl="6"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7pPr>
            <a:lvl8pPr marL="3657600" lvl="7"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8pPr>
            <a:lvl9pPr marL="4114800" lvl="8" indent="-317500">
              <a:lnSpc>
                <a:spcPct val="115000"/>
              </a:lnSpc>
              <a:spcBef>
                <a:spcPts val="1600"/>
              </a:spcBef>
              <a:spcAft>
                <a:spcPts val="160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 name="Google Shape;144;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customXml" Target="../ink/ink4.xml"/><Relationship Id="rId17" Type="http://schemas.openxmlformats.org/officeDocument/2006/relationships/image" Target="../media/image27.png"/><Relationship Id="rId2" Type="http://schemas.openxmlformats.org/officeDocument/2006/relationships/notesSlide" Target="../notesSlides/notesSlide13.xml"/><Relationship Id="rId16" Type="http://schemas.openxmlformats.org/officeDocument/2006/relationships/customXml" Target="../ink/ink6.xml"/><Relationship Id="rId1" Type="http://schemas.openxmlformats.org/officeDocument/2006/relationships/slideLayout" Target="../slideLayouts/slideLayout12.xml"/><Relationship Id="rId6" Type="http://schemas.openxmlformats.org/officeDocument/2006/relationships/customXml" Target="../ink/ink1.xm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customXml" Target="../ink/ink3.xml"/><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subTitle" idx="1"/>
          </p:nvPr>
        </p:nvSpPr>
        <p:spPr>
          <a:xfrm>
            <a:off x="4144498" y="1436251"/>
            <a:ext cx="4229870" cy="1840156"/>
          </a:xfrm>
          <a:prstGeom prst="rect">
            <a:avLst/>
          </a:prstGeom>
        </p:spPr>
        <p:txBody>
          <a:bodyPr spcFirstLastPara="1" wrap="square" lIns="91425" tIns="91425" rIns="91425" bIns="91425" anchor="b" anchorCtr="0">
            <a:noAutofit/>
          </a:bodyPr>
          <a:lstStyle/>
          <a:p>
            <a:pPr marL="0" marR="13970" indent="0"/>
            <a:r>
              <a:rPr lang="en" b="1"/>
              <a:t>Group 3:</a:t>
            </a:r>
            <a:endParaRPr lang="en-US" b="1"/>
          </a:p>
          <a:p>
            <a:pPr marL="0" marR="13970" indent="0"/>
            <a:r>
              <a:rPr lang="en" b="1"/>
              <a:t>Lee Chen Xi (A0220687B)</a:t>
            </a:r>
            <a:endParaRPr lang="en-US" b="1"/>
          </a:p>
          <a:p>
            <a:pPr marL="0" marR="13970" indent="0"/>
            <a:r>
              <a:rPr lang="en" b="1" err="1"/>
              <a:t>Kwong</a:t>
            </a:r>
            <a:r>
              <a:rPr lang="en" b="1"/>
              <a:t> Wai Kit (A0214352R)</a:t>
            </a:r>
            <a:endParaRPr lang="en-US" b="1"/>
          </a:p>
          <a:p>
            <a:pPr marL="0" marR="13970" indent="0"/>
            <a:r>
              <a:rPr lang="en" b="1"/>
              <a:t>Su Zifeng (A0222369A)</a:t>
            </a:r>
            <a:endParaRPr lang="en-US" b="1"/>
          </a:p>
          <a:p>
            <a:pPr marL="0" marR="13970" indent="0"/>
            <a:r>
              <a:rPr lang="en" b="1"/>
              <a:t>Melvin </a:t>
            </a:r>
            <a:r>
              <a:rPr lang="en" b="1" err="1"/>
              <a:t>Dio</a:t>
            </a:r>
            <a:r>
              <a:rPr lang="en" b="1"/>
              <a:t> </a:t>
            </a:r>
            <a:r>
              <a:rPr lang="en" b="1" err="1"/>
              <a:t>Haryadi</a:t>
            </a:r>
            <a:r>
              <a:rPr lang="en" b="1"/>
              <a:t> (A0219799A)</a:t>
            </a:r>
            <a:endParaRPr lang="en-US" b="1"/>
          </a:p>
          <a:p>
            <a:pPr marL="0" marR="13970" indent="0"/>
            <a:r>
              <a:rPr lang="en" b="1"/>
              <a:t>Eugene Lim (A0217424L)</a:t>
            </a:r>
            <a:endParaRPr lang="en-US" b="1"/>
          </a:p>
        </p:txBody>
      </p:sp>
      <p:sp>
        <p:nvSpPr>
          <p:cNvPr id="151" name="Google Shape;151;p30"/>
          <p:cNvSpPr txBox="1">
            <a:spLocks noGrp="1"/>
          </p:cNvSpPr>
          <p:nvPr>
            <p:ph type="ctrTitle"/>
          </p:nvPr>
        </p:nvSpPr>
        <p:spPr>
          <a:xfrm>
            <a:off x="777430" y="-1948"/>
            <a:ext cx="7596146" cy="1782300"/>
          </a:xfrm>
          <a:prstGeom prst="rect">
            <a:avLst/>
          </a:prstGeom>
        </p:spPr>
        <p:txBody>
          <a:bodyPr spcFirstLastPara="1" wrap="square" lIns="91425" tIns="91425" rIns="136650" bIns="91425" anchor="b" anchorCtr="0">
            <a:noAutofit/>
          </a:bodyPr>
          <a:lstStyle/>
          <a:p>
            <a:r>
              <a:rPr lang="en" sz="3200" b="0">
                <a:cs typeface="Calibri"/>
              </a:rPr>
              <a:t>End-to-End Pipeline of</a:t>
            </a:r>
            <a:br>
              <a:rPr lang="en" sz="3200" b="0">
                <a:cs typeface="Calibri"/>
              </a:rPr>
            </a:br>
            <a:r>
              <a:rPr lang="en" sz="3200" b="0">
                <a:cs typeface="Calibri"/>
              </a:rPr>
              <a:t>Public Housing Data in Singapore </a:t>
            </a:r>
            <a:endParaRPr lang="en-US" sz="3200"/>
          </a:p>
        </p:txBody>
      </p:sp>
      <p:cxnSp>
        <p:nvCxnSpPr>
          <p:cNvPr id="152" name="Google Shape;152;p30"/>
          <p:cNvCxnSpPr/>
          <p:nvPr/>
        </p:nvCxnSpPr>
        <p:spPr>
          <a:xfrm>
            <a:off x="8135150" y="-47075"/>
            <a:ext cx="0" cy="7857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9"/>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p>
            <a:r>
              <a:rPr lang="en"/>
              <a:t>GCP SERVICES</a:t>
            </a:r>
            <a:endParaRPr/>
          </a:p>
        </p:txBody>
      </p:sp>
      <p:sp>
        <p:nvSpPr>
          <p:cNvPr id="569" name="Google Shape;569;p39"/>
          <p:cNvSpPr txBox="1">
            <a:spLocks noGrp="1"/>
          </p:cNvSpPr>
          <p:nvPr>
            <p:ph type="ctrTitle" idx="2"/>
          </p:nvPr>
        </p:nvSpPr>
        <p:spPr>
          <a:xfrm>
            <a:off x="3107749" y="2381090"/>
            <a:ext cx="2955900" cy="476400"/>
          </a:xfrm>
          <a:prstGeom prst="rect">
            <a:avLst/>
          </a:prstGeom>
        </p:spPr>
        <p:txBody>
          <a:bodyPr spcFirstLastPara="1" wrap="square" lIns="91425" tIns="91425" rIns="91425" bIns="91425" anchor="b" anchorCtr="0">
            <a:noAutofit/>
          </a:bodyPr>
          <a:lstStyle/>
          <a:p>
            <a:r>
              <a:rPr lang="en"/>
              <a:t>Google Cloud Storage</a:t>
            </a:r>
            <a:endParaRPr lang="en-US"/>
          </a:p>
        </p:txBody>
      </p:sp>
      <p:sp>
        <p:nvSpPr>
          <p:cNvPr id="570" name="Google Shape;570;p39"/>
          <p:cNvSpPr txBox="1">
            <a:spLocks noGrp="1"/>
          </p:cNvSpPr>
          <p:nvPr>
            <p:ph type="subTitle" idx="1"/>
          </p:nvPr>
        </p:nvSpPr>
        <p:spPr>
          <a:xfrm>
            <a:off x="803424" y="2756916"/>
            <a:ext cx="2122800" cy="1112400"/>
          </a:xfrm>
          <a:prstGeom prst="rect">
            <a:avLst/>
          </a:prstGeom>
        </p:spPr>
        <p:txBody>
          <a:bodyPr spcFirstLastPara="1" wrap="square" lIns="91425" tIns="91425" rIns="91425" bIns="91425" anchor="t" anchorCtr="0">
            <a:noAutofit/>
          </a:bodyPr>
          <a:lstStyle/>
          <a:p>
            <a:pPr marL="0" indent="0"/>
            <a:r>
              <a:rPr lang="en"/>
              <a:t>Orchestration</a:t>
            </a:r>
          </a:p>
          <a:p>
            <a:pPr marL="0" indent="0"/>
            <a:endParaRPr lang="en"/>
          </a:p>
          <a:p>
            <a:pPr marL="0" indent="0"/>
            <a:r>
              <a:rPr lang="en"/>
              <a:t>Managed Airflow environment integrated with other Google services</a:t>
            </a:r>
            <a:endParaRPr lang="en-US"/>
          </a:p>
        </p:txBody>
      </p:sp>
      <p:sp>
        <p:nvSpPr>
          <p:cNvPr id="571" name="Google Shape;571;p39"/>
          <p:cNvSpPr txBox="1">
            <a:spLocks noGrp="1"/>
          </p:cNvSpPr>
          <p:nvPr>
            <p:ph type="ctrTitle"/>
          </p:nvPr>
        </p:nvSpPr>
        <p:spPr>
          <a:xfrm>
            <a:off x="447275" y="2379040"/>
            <a:ext cx="2835300" cy="476400"/>
          </a:xfrm>
          <a:prstGeom prst="rect">
            <a:avLst/>
          </a:prstGeom>
        </p:spPr>
        <p:txBody>
          <a:bodyPr spcFirstLastPara="1" wrap="square" lIns="91425" tIns="91425" rIns="91425" bIns="91425" anchor="b" anchorCtr="0">
            <a:noAutofit/>
          </a:bodyPr>
          <a:lstStyle/>
          <a:p>
            <a:r>
              <a:rPr lang="en"/>
              <a:t>Google Cloud Composer</a:t>
            </a:r>
            <a:endParaRPr lang="en-US"/>
          </a:p>
        </p:txBody>
      </p:sp>
      <p:sp>
        <p:nvSpPr>
          <p:cNvPr id="572" name="Google Shape;572;p39"/>
          <p:cNvSpPr txBox="1">
            <a:spLocks noGrp="1"/>
          </p:cNvSpPr>
          <p:nvPr>
            <p:ph type="subTitle" idx="3"/>
          </p:nvPr>
        </p:nvSpPr>
        <p:spPr>
          <a:xfrm>
            <a:off x="3524749" y="2759691"/>
            <a:ext cx="2121900" cy="1112400"/>
          </a:xfrm>
          <a:prstGeom prst="rect">
            <a:avLst/>
          </a:prstGeom>
        </p:spPr>
        <p:txBody>
          <a:bodyPr spcFirstLastPara="1" wrap="square" lIns="91425" tIns="91425" rIns="91425" bIns="91425" anchor="t" anchorCtr="0">
            <a:noAutofit/>
          </a:bodyPr>
          <a:lstStyle/>
          <a:p>
            <a:pPr marL="0" indent="0"/>
            <a:r>
              <a:rPr lang="en"/>
              <a:t>Data storage</a:t>
            </a:r>
          </a:p>
          <a:p>
            <a:pPr marL="0" indent="0"/>
            <a:endParaRPr lang="en"/>
          </a:p>
          <a:p>
            <a:pPr marL="0" indent="0"/>
            <a:r>
              <a:rPr lang="en"/>
              <a:t>Performant, scalable, integrated cloud storage solution</a:t>
            </a:r>
          </a:p>
        </p:txBody>
      </p:sp>
      <p:sp>
        <p:nvSpPr>
          <p:cNvPr id="573" name="Google Shape;573;p39"/>
          <p:cNvSpPr txBox="1">
            <a:spLocks noGrp="1"/>
          </p:cNvSpPr>
          <p:nvPr>
            <p:ph type="ctrTitle" idx="4"/>
          </p:nvPr>
        </p:nvSpPr>
        <p:spPr>
          <a:xfrm>
            <a:off x="5828575" y="2379040"/>
            <a:ext cx="2955900" cy="476400"/>
          </a:xfrm>
          <a:prstGeom prst="rect">
            <a:avLst/>
          </a:prstGeom>
        </p:spPr>
        <p:txBody>
          <a:bodyPr spcFirstLastPara="1" wrap="square" lIns="91425" tIns="91425" rIns="91425" bIns="91425" anchor="b" anchorCtr="0">
            <a:noAutofit/>
          </a:bodyPr>
          <a:lstStyle/>
          <a:p>
            <a:r>
              <a:rPr lang="en"/>
              <a:t>Google </a:t>
            </a:r>
            <a:r>
              <a:rPr lang="en" err="1"/>
              <a:t>BigQuery</a:t>
            </a:r>
            <a:endParaRPr lang="en-US" err="1"/>
          </a:p>
        </p:txBody>
      </p:sp>
      <p:sp>
        <p:nvSpPr>
          <p:cNvPr id="574" name="Google Shape;574;p39"/>
          <p:cNvSpPr txBox="1">
            <a:spLocks noGrp="1"/>
          </p:cNvSpPr>
          <p:nvPr>
            <p:ph type="subTitle" idx="5"/>
          </p:nvPr>
        </p:nvSpPr>
        <p:spPr>
          <a:xfrm>
            <a:off x="6245924" y="2756916"/>
            <a:ext cx="2121000" cy="1112400"/>
          </a:xfrm>
          <a:prstGeom prst="rect">
            <a:avLst/>
          </a:prstGeom>
        </p:spPr>
        <p:txBody>
          <a:bodyPr spcFirstLastPara="1" wrap="square" lIns="91425" tIns="91425" rIns="91425" bIns="91425" anchor="t" anchorCtr="0">
            <a:noAutofit/>
          </a:bodyPr>
          <a:lstStyle/>
          <a:p>
            <a:pPr marL="0" indent="0"/>
            <a:r>
              <a:rPr lang="en"/>
              <a:t>Serving Layer</a:t>
            </a:r>
          </a:p>
          <a:p>
            <a:pPr marL="0" indent="0"/>
            <a:endParaRPr lang="en"/>
          </a:p>
          <a:p>
            <a:pPr marL="0" indent="0"/>
            <a:r>
              <a:rPr lang="en"/>
              <a:t>NoSQL database with built-in machine learning &amp; compatibility with Tableau</a:t>
            </a:r>
            <a:endParaRPr lang="en-US"/>
          </a:p>
        </p:txBody>
      </p:sp>
      <p:cxnSp>
        <p:nvCxnSpPr>
          <p:cNvPr id="612" name="Google Shape;612;p39"/>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pic>
        <p:nvPicPr>
          <p:cNvPr id="14" name="Picture 14" descr="Icon&#10;&#10;Description automatically generated">
            <a:extLst>
              <a:ext uri="{FF2B5EF4-FFF2-40B4-BE49-F238E27FC236}">
                <a16:creationId xmlns:a16="http://schemas.microsoft.com/office/drawing/2014/main" id="{8974C047-F04B-B304-D086-8FBE6829941E}"/>
              </a:ext>
            </a:extLst>
          </p:cNvPr>
          <p:cNvPicPr>
            <a:picLocks noChangeAspect="1"/>
          </p:cNvPicPr>
          <p:nvPr/>
        </p:nvPicPr>
        <p:blipFill>
          <a:blip r:embed="rId3"/>
          <a:stretch>
            <a:fillRect/>
          </a:stretch>
        </p:blipFill>
        <p:spPr>
          <a:xfrm>
            <a:off x="1350065" y="1362490"/>
            <a:ext cx="1032014" cy="1041953"/>
          </a:xfrm>
          <a:prstGeom prst="rect">
            <a:avLst/>
          </a:prstGeom>
        </p:spPr>
      </p:pic>
      <p:pic>
        <p:nvPicPr>
          <p:cNvPr id="15" name="Picture 15" descr="Icon&#10;&#10;Description automatically generated">
            <a:extLst>
              <a:ext uri="{FF2B5EF4-FFF2-40B4-BE49-F238E27FC236}">
                <a16:creationId xmlns:a16="http://schemas.microsoft.com/office/drawing/2014/main" id="{FBC6D1AA-1090-36C1-EE8C-8B296B7733CA}"/>
              </a:ext>
            </a:extLst>
          </p:cNvPr>
          <p:cNvPicPr>
            <a:picLocks noChangeAspect="1"/>
          </p:cNvPicPr>
          <p:nvPr/>
        </p:nvPicPr>
        <p:blipFill>
          <a:blip r:embed="rId4"/>
          <a:stretch>
            <a:fillRect/>
          </a:stretch>
        </p:blipFill>
        <p:spPr>
          <a:xfrm>
            <a:off x="4057236" y="1361246"/>
            <a:ext cx="1054377" cy="1044438"/>
          </a:xfrm>
          <a:prstGeom prst="rect">
            <a:avLst/>
          </a:prstGeom>
        </p:spPr>
      </p:pic>
      <p:pic>
        <p:nvPicPr>
          <p:cNvPr id="16" name="Picture 16" descr="Icon&#10;&#10;Description automatically generated">
            <a:extLst>
              <a:ext uri="{FF2B5EF4-FFF2-40B4-BE49-F238E27FC236}">
                <a16:creationId xmlns:a16="http://schemas.microsoft.com/office/drawing/2014/main" id="{95720A12-6AD7-0CE7-F2FD-212259BABC78}"/>
              </a:ext>
            </a:extLst>
          </p:cNvPr>
          <p:cNvPicPr>
            <a:picLocks noChangeAspect="1"/>
          </p:cNvPicPr>
          <p:nvPr/>
        </p:nvPicPr>
        <p:blipFill>
          <a:blip r:embed="rId5"/>
          <a:stretch>
            <a:fillRect/>
          </a:stretch>
        </p:blipFill>
        <p:spPr>
          <a:xfrm>
            <a:off x="6778487" y="1364146"/>
            <a:ext cx="1058518" cy="1043609"/>
          </a:xfrm>
          <a:prstGeom prst="rect">
            <a:avLst/>
          </a:prstGeom>
        </p:spPr>
      </p:pic>
      <p:sp>
        <p:nvSpPr>
          <p:cNvPr id="3" name="Rectangle 2">
            <a:extLst>
              <a:ext uri="{FF2B5EF4-FFF2-40B4-BE49-F238E27FC236}">
                <a16:creationId xmlns:a16="http://schemas.microsoft.com/office/drawing/2014/main" id="{869006E9-FA10-BBBB-A865-CB6C676193E6}"/>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Wai Kit</a:t>
            </a:r>
          </a:p>
        </p:txBody>
      </p:sp>
    </p:spTree>
    <p:extLst>
      <p:ext uri="{BB962C8B-B14F-4D97-AF65-F5344CB8AC3E}">
        <p14:creationId xmlns:p14="http://schemas.microsoft.com/office/powerpoint/2010/main" val="387008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ctrTitle" idx="2"/>
          </p:nvPr>
        </p:nvSpPr>
        <p:spPr>
          <a:xfrm>
            <a:off x="610477" y="371745"/>
            <a:ext cx="6980848" cy="946200"/>
          </a:xfrm>
          <a:prstGeom prst="rect">
            <a:avLst/>
          </a:prstGeom>
        </p:spPr>
        <p:txBody>
          <a:bodyPr spcFirstLastPara="1" wrap="square" lIns="91425" tIns="91425" rIns="91425" bIns="91425" anchor="t" anchorCtr="0">
            <a:noAutofit/>
          </a:bodyPr>
          <a:lstStyle/>
          <a:p>
            <a:r>
              <a:rPr lang="en"/>
              <a:t>RESALE &amp; FINANCIAL DATA WORKFLOW</a:t>
            </a:r>
            <a:endParaRPr lang="en" b="0"/>
          </a:p>
          <a:p>
            <a:endParaRPr lang="en"/>
          </a:p>
        </p:txBody>
      </p:sp>
      <p:cxnSp>
        <p:nvCxnSpPr>
          <p:cNvPr id="641" name="Google Shape;641;p4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76998BBF-D5AB-A603-9E71-FE451E5ABB5D}"/>
              </a:ext>
            </a:extLst>
          </p:cNvPr>
          <p:cNvSpPr txBox="1"/>
          <p:nvPr/>
        </p:nvSpPr>
        <p:spPr>
          <a:xfrm>
            <a:off x="610477" y="1317945"/>
            <a:ext cx="7923038" cy="5232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A5C7B8A0-98D7-D3BD-E4C7-04F5D87FABA0}"/>
              </a:ext>
            </a:extLst>
          </p:cNvPr>
          <p:cNvSpPr txBox="1"/>
          <p:nvPr/>
        </p:nvSpPr>
        <p:spPr>
          <a:xfrm>
            <a:off x="607918" y="4383527"/>
            <a:ext cx="7923038" cy="523220"/>
          </a:xfrm>
          <a:prstGeom prst="rect">
            <a:avLst/>
          </a:prstGeom>
          <a:noFill/>
        </p:spPr>
        <p:txBody>
          <a:bodyPr wrap="square" lIns="91440" tIns="45720" rIns="91440" bIns="45720" rtlCol="0" anchor="t">
            <a:spAutoFit/>
          </a:bodyPr>
          <a:lstStyle/>
          <a:p>
            <a:endParaRPr lang="en-US">
              <a:latin typeface="Open Sans"/>
            </a:endParaRPr>
          </a:p>
          <a:p>
            <a:r>
              <a:rPr lang="en-US">
                <a:latin typeface="Open Sans"/>
              </a:rPr>
              <a:t>Execution interval: 1 day</a:t>
            </a:r>
          </a:p>
        </p:txBody>
      </p:sp>
      <p:sp>
        <p:nvSpPr>
          <p:cNvPr id="6" name="Rectangle 5">
            <a:extLst>
              <a:ext uri="{FF2B5EF4-FFF2-40B4-BE49-F238E27FC236}">
                <a16:creationId xmlns:a16="http://schemas.microsoft.com/office/drawing/2014/main" id="{D9E2A87B-516B-C328-AD65-D5C5359E801E}"/>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Wai Kit</a:t>
            </a:r>
          </a:p>
        </p:txBody>
      </p:sp>
      <p:sp>
        <p:nvSpPr>
          <p:cNvPr id="4" name="Rectangle 3">
            <a:extLst>
              <a:ext uri="{FF2B5EF4-FFF2-40B4-BE49-F238E27FC236}">
                <a16:creationId xmlns:a16="http://schemas.microsoft.com/office/drawing/2014/main" id="{6A6076B3-1297-77D4-524A-77BDF4EF3326}"/>
              </a:ext>
            </a:extLst>
          </p:cNvPr>
          <p:cNvSpPr/>
          <p:nvPr/>
        </p:nvSpPr>
        <p:spPr>
          <a:xfrm>
            <a:off x="664435" y="2609672"/>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2E1B11"/>
                </a:solidFill>
                <a:cs typeface="Arial"/>
              </a:rPr>
              <a:t>1</a:t>
            </a:r>
            <a:endParaRPr lang="en-US">
              <a:solidFill>
                <a:srgbClr val="2E1B11"/>
              </a:solidFill>
            </a:endParaRPr>
          </a:p>
        </p:txBody>
      </p:sp>
      <p:sp>
        <p:nvSpPr>
          <p:cNvPr id="7" name="TextBox 6">
            <a:extLst>
              <a:ext uri="{FF2B5EF4-FFF2-40B4-BE49-F238E27FC236}">
                <a16:creationId xmlns:a16="http://schemas.microsoft.com/office/drawing/2014/main" id="{DC89542C-52AA-D0CD-4832-BF2FC2CE9363}"/>
              </a:ext>
            </a:extLst>
          </p:cNvPr>
          <p:cNvSpPr txBox="1"/>
          <p:nvPr/>
        </p:nvSpPr>
        <p:spPr>
          <a:xfrm>
            <a:off x="1240208" y="258062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Delete existing records for current month and year</a:t>
            </a:r>
          </a:p>
        </p:txBody>
      </p:sp>
      <p:sp>
        <p:nvSpPr>
          <p:cNvPr id="8" name="Rectangle 7">
            <a:extLst>
              <a:ext uri="{FF2B5EF4-FFF2-40B4-BE49-F238E27FC236}">
                <a16:creationId xmlns:a16="http://schemas.microsoft.com/office/drawing/2014/main" id="{F4A3C014-6161-FED5-51D6-01C2BFAB625B}"/>
              </a:ext>
            </a:extLst>
          </p:cNvPr>
          <p:cNvSpPr/>
          <p:nvPr/>
        </p:nvSpPr>
        <p:spPr>
          <a:xfrm>
            <a:off x="5028131" y="2609672"/>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2E1B11"/>
                </a:solidFill>
                <a:cs typeface="Arial"/>
              </a:rPr>
              <a:t>2</a:t>
            </a:r>
            <a:endParaRPr lang="en-US"/>
          </a:p>
        </p:txBody>
      </p:sp>
      <p:sp>
        <p:nvSpPr>
          <p:cNvPr id="9" name="TextBox 8">
            <a:extLst>
              <a:ext uri="{FF2B5EF4-FFF2-40B4-BE49-F238E27FC236}">
                <a16:creationId xmlns:a16="http://schemas.microsoft.com/office/drawing/2014/main" id="{645BF99B-5A27-27ED-E98F-3CD585C2CD91}"/>
              </a:ext>
            </a:extLst>
          </p:cNvPr>
          <p:cNvSpPr txBox="1"/>
          <p:nvPr/>
        </p:nvSpPr>
        <p:spPr>
          <a:xfrm>
            <a:off x="5603904" y="2578160"/>
            <a:ext cx="28607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Ingest resale &amp; financial data</a:t>
            </a:r>
          </a:p>
          <a:p>
            <a:endParaRPr lang="en-US"/>
          </a:p>
        </p:txBody>
      </p:sp>
      <p:sp>
        <p:nvSpPr>
          <p:cNvPr id="11" name="Rectangle: Rounded Corners 10">
            <a:extLst>
              <a:ext uri="{FF2B5EF4-FFF2-40B4-BE49-F238E27FC236}">
                <a16:creationId xmlns:a16="http://schemas.microsoft.com/office/drawing/2014/main" id="{63CB2B5C-29D6-7C59-3303-5DF1DED80585}"/>
              </a:ext>
            </a:extLst>
          </p:cNvPr>
          <p:cNvSpPr/>
          <p:nvPr/>
        </p:nvSpPr>
        <p:spPr>
          <a:xfrm flipV="1">
            <a:off x="351400" y="4422744"/>
            <a:ext cx="8441532" cy="35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97B234C-0BBD-7F4E-8BB4-809F2128F7EE}"/>
              </a:ext>
            </a:extLst>
          </p:cNvPr>
          <p:cNvSpPr/>
          <p:nvPr/>
        </p:nvSpPr>
        <p:spPr>
          <a:xfrm>
            <a:off x="664435" y="3202536"/>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2E1B11"/>
                </a:solidFill>
                <a:cs typeface="Arial"/>
              </a:rPr>
              <a:t>3</a:t>
            </a:r>
            <a:endParaRPr lang="en-US">
              <a:solidFill>
                <a:srgbClr val="2E1B11"/>
              </a:solidFill>
            </a:endParaRPr>
          </a:p>
        </p:txBody>
      </p:sp>
      <p:sp>
        <p:nvSpPr>
          <p:cNvPr id="10" name="TextBox 9">
            <a:extLst>
              <a:ext uri="{FF2B5EF4-FFF2-40B4-BE49-F238E27FC236}">
                <a16:creationId xmlns:a16="http://schemas.microsoft.com/office/drawing/2014/main" id="{E883B583-ED95-CA23-460F-1077FEFD45C8}"/>
              </a:ext>
            </a:extLst>
          </p:cNvPr>
          <p:cNvSpPr txBox="1"/>
          <p:nvPr/>
        </p:nvSpPr>
        <p:spPr>
          <a:xfrm>
            <a:off x="1240208" y="314143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Transform and combine data, then insert into </a:t>
            </a:r>
            <a:r>
              <a:rPr lang="en-US" err="1"/>
              <a:t>BigQuery</a:t>
            </a:r>
            <a:endParaRPr lang="en-US"/>
          </a:p>
        </p:txBody>
      </p:sp>
      <p:sp>
        <p:nvSpPr>
          <p:cNvPr id="13" name="Rectangle 12">
            <a:extLst>
              <a:ext uri="{FF2B5EF4-FFF2-40B4-BE49-F238E27FC236}">
                <a16:creationId xmlns:a16="http://schemas.microsoft.com/office/drawing/2014/main" id="{AAAC3609-1236-00D4-9239-B7F60103A029}"/>
              </a:ext>
            </a:extLst>
          </p:cNvPr>
          <p:cNvSpPr/>
          <p:nvPr/>
        </p:nvSpPr>
        <p:spPr>
          <a:xfrm>
            <a:off x="5028131" y="3175830"/>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2E1B11"/>
                </a:solidFill>
                <a:cs typeface="Arial"/>
              </a:rPr>
              <a:t>4</a:t>
            </a:r>
            <a:endParaRPr lang="en-US"/>
          </a:p>
        </p:txBody>
      </p:sp>
      <p:sp>
        <p:nvSpPr>
          <p:cNvPr id="14" name="TextBox 13">
            <a:extLst>
              <a:ext uri="{FF2B5EF4-FFF2-40B4-BE49-F238E27FC236}">
                <a16:creationId xmlns:a16="http://schemas.microsoft.com/office/drawing/2014/main" id="{A5168C1F-6A7F-39CD-8EBD-5E46ACF85A14}"/>
              </a:ext>
            </a:extLst>
          </p:cNvPr>
          <p:cNvSpPr txBox="1"/>
          <p:nvPr/>
        </p:nvSpPr>
        <p:spPr>
          <a:xfrm>
            <a:off x="5603904" y="3203070"/>
            <a:ext cx="28607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Train model with updated dataset</a:t>
            </a:r>
          </a:p>
        </p:txBody>
      </p:sp>
      <p:pic>
        <p:nvPicPr>
          <p:cNvPr id="16" name="Picture 6" descr="Diagram, text&#10;&#10;Description automatically generated">
            <a:extLst>
              <a:ext uri="{FF2B5EF4-FFF2-40B4-BE49-F238E27FC236}">
                <a16:creationId xmlns:a16="http://schemas.microsoft.com/office/drawing/2014/main" id="{39879C6F-B0E2-683F-6DE7-495590331BD3}"/>
              </a:ext>
            </a:extLst>
          </p:cNvPr>
          <p:cNvPicPr>
            <a:picLocks noChangeAspect="1"/>
          </p:cNvPicPr>
          <p:nvPr/>
        </p:nvPicPr>
        <p:blipFill>
          <a:blip r:embed="rId3"/>
          <a:stretch>
            <a:fillRect/>
          </a:stretch>
        </p:blipFill>
        <p:spPr>
          <a:xfrm>
            <a:off x="611403" y="789078"/>
            <a:ext cx="7922416" cy="1783133"/>
          </a:xfrm>
          <a:prstGeom prst="rect">
            <a:avLst/>
          </a:prstGeom>
        </p:spPr>
      </p:pic>
      <p:sp>
        <p:nvSpPr>
          <p:cNvPr id="17" name="Rectangle 16">
            <a:extLst>
              <a:ext uri="{FF2B5EF4-FFF2-40B4-BE49-F238E27FC236}">
                <a16:creationId xmlns:a16="http://schemas.microsoft.com/office/drawing/2014/main" id="{A5B092F0-AD6E-EB7F-AA82-FE6B1C0F0CBD}"/>
              </a:ext>
            </a:extLst>
          </p:cNvPr>
          <p:cNvSpPr/>
          <p:nvPr/>
        </p:nvSpPr>
        <p:spPr>
          <a:xfrm>
            <a:off x="664435" y="3795401"/>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2E1B11"/>
                </a:solidFill>
                <a:cs typeface="Arial"/>
              </a:rPr>
              <a:t>5</a:t>
            </a:r>
          </a:p>
        </p:txBody>
      </p:sp>
      <p:sp>
        <p:nvSpPr>
          <p:cNvPr id="18" name="TextBox 17">
            <a:extLst>
              <a:ext uri="{FF2B5EF4-FFF2-40B4-BE49-F238E27FC236}">
                <a16:creationId xmlns:a16="http://schemas.microsoft.com/office/drawing/2014/main" id="{C43965B3-6D9E-6F86-6301-22785DBD6FBA}"/>
              </a:ext>
            </a:extLst>
          </p:cNvPr>
          <p:cNvSpPr txBox="1"/>
          <p:nvPr/>
        </p:nvSpPr>
        <p:spPr>
          <a:xfrm>
            <a:off x="1240208" y="3758268"/>
            <a:ext cx="3099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Make predictions for predefined parameters and write into </a:t>
            </a:r>
            <a:r>
              <a:rPr lang="en-US" err="1"/>
              <a:t>BigQuery</a:t>
            </a:r>
          </a:p>
        </p:txBody>
      </p:sp>
      <p:pic>
        <p:nvPicPr>
          <p:cNvPr id="20" name="Picture 19" descr="Graphical user interface&#10;&#10;Description automatically generated">
            <a:extLst>
              <a:ext uri="{FF2B5EF4-FFF2-40B4-BE49-F238E27FC236}">
                <a16:creationId xmlns:a16="http://schemas.microsoft.com/office/drawing/2014/main" id="{ECC36351-FC05-3CF4-F28A-F37DFF91F6AB}"/>
              </a:ext>
            </a:extLst>
          </p:cNvPr>
          <p:cNvPicPr>
            <a:picLocks noChangeAspect="1"/>
          </p:cNvPicPr>
          <p:nvPr/>
        </p:nvPicPr>
        <p:blipFill>
          <a:blip r:embed="rId4"/>
          <a:stretch>
            <a:fillRect/>
          </a:stretch>
        </p:blipFill>
        <p:spPr>
          <a:xfrm>
            <a:off x="5701646" y="4509758"/>
            <a:ext cx="3086100" cy="393700"/>
          </a:xfrm>
          <a:prstGeom prst="rect">
            <a:avLst/>
          </a:prstGeom>
        </p:spPr>
      </p:pic>
    </p:spTree>
    <p:extLst>
      <p:ext uri="{BB962C8B-B14F-4D97-AF65-F5344CB8AC3E}">
        <p14:creationId xmlns:p14="http://schemas.microsoft.com/office/powerpoint/2010/main" val="23273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F22F9F-29D8-C714-884F-E9BE3AED2813}"/>
              </a:ext>
            </a:extLst>
          </p:cNvPr>
          <p:cNvSpPr/>
          <p:nvPr/>
        </p:nvSpPr>
        <p:spPr>
          <a:xfrm>
            <a:off x="434764" y="4150050"/>
            <a:ext cx="8273397" cy="6516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rial"/>
                <a:cs typeface="Arial"/>
              </a:rPr>
              <a:t>Delete all data for the latest year/month dynamically, then query latest data from API to update table</a:t>
            </a:r>
            <a:r>
              <a:rPr lang="en-US" sz="1400">
                <a:solidFill>
                  <a:schemeClr val="tx1"/>
                </a:solidFill>
                <a:latin typeface="Arial"/>
                <a:ea typeface="Open Sans"/>
                <a:cs typeface="Open Sans"/>
              </a:rPr>
              <a:t>​</a:t>
            </a:r>
            <a:endParaRPr lang="en-US">
              <a:solidFill>
                <a:schemeClr val="tx1"/>
              </a:solidFill>
              <a:latin typeface="Arial"/>
              <a:cs typeface="Arial"/>
            </a:endParaRPr>
          </a:p>
        </p:txBody>
      </p:sp>
      <p:sp>
        <p:nvSpPr>
          <p:cNvPr id="5" name="Rectangle 4">
            <a:extLst>
              <a:ext uri="{FF2B5EF4-FFF2-40B4-BE49-F238E27FC236}">
                <a16:creationId xmlns:a16="http://schemas.microsoft.com/office/drawing/2014/main" id="{1161EC91-D430-F260-FB0E-843EBD331D8D}"/>
              </a:ext>
            </a:extLst>
          </p:cNvPr>
          <p:cNvSpPr/>
          <p:nvPr/>
        </p:nvSpPr>
        <p:spPr>
          <a:xfrm>
            <a:off x="434766" y="1468808"/>
            <a:ext cx="4881785" cy="2008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Sans-Serif"/>
              <a:buChar char="•"/>
            </a:pPr>
            <a:r>
              <a:rPr lang="en-US">
                <a:solidFill>
                  <a:schemeClr val="tx1"/>
                </a:solidFill>
                <a:cs typeface="Arial"/>
              </a:rPr>
              <a:t>To ensure that there are no duplicates due to the ordering of data</a:t>
            </a:r>
          </a:p>
          <a:p>
            <a:pPr marL="285750" indent="-285750">
              <a:buFont typeface="Arial,Sans-Serif"/>
              <a:buChar char="•"/>
            </a:pPr>
            <a:r>
              <a:rPr lang="en-US">
                <a:solidFill>
                  <a:srgbClr val="000000"/>
                </a:solidFill>
                <a:cs typeface="Arial"/>
              </a:rPr>
              <a:t>For an instance, a new sale in Ang Mo Kio is added not at the back of the ordering in the API but clustered together with the rest of the Ang Mo Kio transactions in 2023</a:t>
            </a:r>
          </a:p>
          <a:p>
            <a:pPr marL="285750" indent="-285750">
              <a:buFont typeface="Arial,Sans-Serif"/>
              <a:buChar char="•"/>
            </a:pPr>
            <a:r>
              <a:rPr lang="en-US">
                <a:solidFill>
                  <a:schemeClr val="tx1"/>
                </a:solidFill>
                <a:cs typeface="Arial"/>
              </a:rPr>
              <a:t>Lack of a primary key to uniquely identify transactions</a:t>
            </a:r>
          </a:p>
          <a:p>
            <a:pPr marL="285750" indent="-285750">
              <a:buFont typeface="Arial,Sans-Serif"/>
              <a:buChar char="•"/>
            </a:pPr>
            <a:r>
              <a:rPr lang="en-US">
                <a:solidFill>
                  <a:schemeClr val="tx1"/>
                </a:solidFill>
                <a:cs typeface="Arial"/>
              </a:rPr>
              <a:t>Unable to match new records against existing ones</a:t>
            </a:r>
            <a:endParaRPr lang="en-US"/>
          </a:p>
        </p:txBody>
      </p:sp>
      <p:sp>
        <p:nvSpPr>
          <p:cNvPr id="4" name="Title 3">
            <a:extLst>
              <a:ext uri="{FF2B5EF4-FFF2-40B4-BE49-F238E27FC236}">
                <a16:creationId xmlns:a16="http://schemas.microsoft.com/office/drawing/2014/main" id="{0A0F1564-800C-6F87-5D17-EE6E5B551FD3}"/>
              </a:ext>
            </a:extLst>
          </p:cNvPr>
          <p:cNvSpPr>
            <a:spLocks noGrp="1"/>
          </p:cNvSpPr>
          <p:nvPr>
            <p:ph type="ctrTitle" idx="2"/>
          </p:nvPr>
        </p:nvSpPr>
        <p:spPr>
          <a:xfrm>
            <a:off x="610477" y="371745"/>
            <a:ext cx="3353530" cy="946200"/>
          </a:xfrm>
        </p:spPr>
        <p:txBody>
          <a:bodyPr/>
          <a:lstStyle/>
          <a:p>
            <a:r>
              <a:rPr lang="en-US"/>
              <a:t>DELETION &amp; INSERTION</a:t>
            </a:r>
          </a:p>
        </p:txBody>
      </p:sp>
      <p:sp>
        <p:nvSpPr>
          <p:cNvPr id="6" name="Rectangle 5">
            <a:extLst>
              <a:ext uri="{FF2B5EF4-FFF2-40B4-BE49-F238E27FC236}">
                <a16:creationId xmlns:a16="http://schemas.microsoft.com/office/drawing/2014/main" id="{37F25CE9-0536-2F7F-083F-38BBE4EE45DD}"/>
              </a:ext>
            </a:extLst>
          </p:cNvPr>
          <p:cNvSpPr/>
          <p:nvPr/>
        </p:nvSpPr>
        <p:spPr>
          <a:xfrm>
            <a:off x="433698" y="978494"/>
            <a:ext cx="4881785" cy="3845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Resale Data</a:t>
            </a:r>
          </a:p>
        </p:txBody>
      </p:sp>
      <p:sp>
        <p:nvSpPr>
          <p:cNvPr id="7" name="Rectangle 6">
            <a:extLst>
              <a:ext uri="{FF2B5EF4-FFF2-40B4-BE49-F238E27FC236}">
                <a16:creationId xmlns:a16="http://schemas.microsoft.com/office/drawing/2014/main" id="{DB8EE35A-6339-B470-3E42-60BB92D5DF89}"/>
              </a:ext>
            </a:extLst>
          </p:cNvPr>
          <p:cNvSpPr/>
          <p:nvPr/>
        </p:nvSpPr>
        <p:spPr>
          <a:xfrm>
            <a:off x="5530194" y="1468808"/>
            <a:ext cx="3177968" cy="2008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a:solidFill>
                  <a:schemeClr val="tx1"/>
                </a:solidFill>
                <a:cs typeface="Arial"/>
              </a:rPr>
              <a:t>To retain only the last adjusted close price/value</a:t>
            </a:r>
          </a:p>
          <a:p>
            <a:pPr marL="285750" indent="-285750">
              <a:buFont typeface="Arial,Sans-Serif"/>
              <a:buChar char="•"/>
            </a:pPr>
            <a:r>
              <a:rPr lang="en-US">
                <a:solidFill>
                  <a:schemeClr val="tx1"/>
                </a:solidFill>
                <a:cs typeface="Arial"/>
              </a:rPr>
              <a:t>Align with the month-level labelling of resale data</a:t>
            </a:r>
          </a:p>
        </p:txBody>
      </p:sp>
      <p:sp>
        <p:nvSpPr>
          <p:cNvPr id="8" name="Rectangle 7">
            <a:extLst>
              <a:ext uri="{FF2B5EF4-FFF2-40B4-BE49-F238E27FC236}">
                <a16:creationId xmlns:a16="http://schemas.microsoft.com/office/drawing/2014/main" id="{D06A5BB8-B5E9-2360-52EE-9889000E9AC2}"/>
              </a:ext>
            </a:extLst>
          </p:cNvPr>
          <p:cNvSpPr/>
          <p:nvPr/>
        </p:nvSpPr>
        <p:spPr>
          <a:xfrm>
            <a:off x="5529127" y="978494"/>
            <a:ext cx="3177968" cy="3845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Financial Data</a:t>
            </a:r>
          </a:p>
        </p:txBody>
      </p:sp>
      <p:sp>
        <p:nvSpPr>
          <p:cNvPr id="9" name="Rectangle 8">
            <a:extLst>
              <a:ext uri="{FF2B5EF4-FFF2-40B4-BE49-F238E27FC236}">
                <a16:creationId xmlns:a16="http://schemas.microsoft.com/office/drawing/2014/main" id="{690C6F89-7195-277E-64F3-FE490D2C47EF}"/>
              </a:ext>
            </a:extLst>
          </p:cNvPr>
          <p:cNvSpPr/>
          <p:nvPr/>
        </p:nvSpPr>
        <p:spPr>
          <a:xfrm>
            <a:off x="433697" y="3659736"/>
            <a:ext cx="8273397" cy="3845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4F4F4"/>
                </a:solidFill>
                <a:cs typeface="Arial"/>
              </a:rPr>
              <a:t>Solution</a:t>
            </a:r>
            <a:endParaRPr lang="en-US">
              <a:solidFill>
                <a:srgbClr val="F4F4F4"/>
              </a:solidFill>
            </a:endParaRPr>
          </a:p>
        </p:txBody>
      </p:sp>
      <p:sp>
        <p:nvSpPr>
          <p:cNvPr id="11" name="Rectangle 10">
            <a:extLst>
              <a:ext uri="{FF2B5EF4-FFF2-40B4-BE49-F238E27FC236}">
                <a16:creationId xmlns:a16="http://schemas.microsoft.com/office/drawing/2014/main" id="{024BEE1F-7F79-B6A2-52BE-FD395195BA00}"/>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Wai Kit</a:t>
            </a:r>
          </a:p>
        </p:txBody>
      </p:sp>
    </p:spTree>
    <p:extLst>
      <p:ext uri="{BB962C8B-B14F-4D97-AF65-F5344CB8AC3E}">
        <p14:creationId xmlns:p14="http://schemas.microsoft.com/office/powerpoint/2010/main" val="137304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462F8B-B907-1EC8-40F0-011CFAA9C504}"/>
              </a:ext>
            </a:extLst>
          </p:cNvPr>
          <p:cNvSpPr>
            <a:spLocks noGrp="1"/>
          </p:cNvSpPr>
          <p:nvPr>
            <p:ph type="ctrTitle" idx="2"/>
          </p:nvPr>
        </p:nvSpPr>
        <p:spPr/>
        <p:txBody>
          <a:bodyPr/>
          <a:lstStyle/>
          <a:p>
            <a:r>
              <a:rPr lang="en-US"/>
              <a:t>COMBINING DATA</a:t>
            </a:r>
          </a:p>
        </p:txBody>
      </p:sp>
      <p:pic>
        <p:nvPicPr>
          <p:cNvPr id="11" name="Picture 11" descr="Table&#10;&#10;Description automatically generated">
            <a:extLst>
              <a:ext uri="{FF2B5EF4-FFF2-40B4-BE49-F238E27FC236}">
                <a16:creationId xmlns:a16="http://schemas.microsoft.com/office/drawing/2014/main" id="{64FD23C1-24FB-FE7E-BCC4-8ABE86123B4E}"/>
              </a:ext>
            </a:extLst>
          </p:cNvPr>
          <p:cNvPicPr>
            <a:picLocks noChangeAspect="1"/>
          </p:cNvPicPr>
          <p:nvPr/>
        </p:nvPicPr>
        <p:blipFill>
          <a:blip r:embed="rId3"/>
          <a:stretch>
            <a:fillRect/>
          </a:stretch>
        </p:blipFill>
        <p:spPr>
          <a:xfrm>
            <a:off x="1684682" y="3730448"/>
            <a:ext cx="1222515" cy="1260690"/>
          </a:xfrm>
          <a:prstGeom prst="rect">
            <a:avLst/>
          </a:prstGeom>
        </p:spPr>
      </p:pic>
      <p:pic>
        <p:nvPicPr>
          <p:cNvPr id="13" name="Picture 13" descr="Graphical user interface, table&#10;&#10;Description automatically generated">
            <a:extLst>
              <a:ext uri="{FF2B5EF4-FFF2-40B4-BE49-F238E27FC236}">
                <a16:creationId xmlns:a16="http://schemas.microsoft.com/office/drawing/2014/main" id="{9E4DF333-A497-6E60-1976-D68F2CC0D0AE}"/>
              </a:ext>
            </a:extLst>
          </p:cNvPr>
          <p:cNvPicPr>
            <a:picLocks noChangeAspect="1"/>
          </p:cNvPicPr>
          <p:nvPr/>
        </p:nvPicPr>
        <p:blipFill>
          <a:blip r:embed="rId4"/>
          <a:stretch>
            <a:fillRect/>
          </a:stretch>
        </p:blipFill>
        <p:spPr>
          <a:xfrm>
            <a:off x="1316935" y="897007"/>
            <a:ext cx="1590261" cy="2390361"/>
          </a:xfrm>
          <a:prstGeom prst="rect">
            <a:avLst/>
          </a:prstGeom>
        </p:spPr>
      </p:pic>
      <p:sp>
        <p:nvSpPr>
          <p:cNvPr id="14" name="TextBox 13">
            <a:extLst>
              <a:ext uri="{FF2B5EF4-FFF2-40B4-BE49-F238E27FC236}">
                <a16:creationId xmlns:a16="http://schemas.microsoft.com/office/drawing/2014/main" id="{10ECEA04-642E-1DCE-D5F7-3F497E867A10}"/>
              </a:ext>
            </a:extLst>
          </p:cNvPr>
          <p:cNvSpPr txBox="1"/>
          <p:nvPr/>
        </p:nvSpPr>
        <p:spPr>
          <a:xfrm>
            <a:off x="400547" y="180892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Open Sans"/>
              </a:rPr>
              <a:t>Resale</a:t>
            </a:r>
          </a:p>
        </p:txBody>
      </p:sp>
      <p:sp>
        <p:nvSpPr>
          <p:cNvPr id="16" name="TextBox 15">
            <a:extLst>
              <a:ext uri="{FF2B5EF4-FFF2-40B4-BE49-F238E27FC236}">
                <a16:creationId xmlns:a16="http://schemas.microsoft.com/office/drawing/2014/main" id="{DA6D0883-9BEF-8A01-1027-795CAC6A1C82}"/>
              </a:ext>
            </a:extLst>
          </p:cNvPr>
          <p:cNvSpPr txBox="1"/>
          <p:nvPr/>
        </p:nvSpPr>
        <p:spPr>
          <a:xfrm>
            <a:off x="400547" y="420425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Open Sans"/>
              </a:rPr>
              <a:t>Financial</a:t>
            </a:r>
          </a:p>
        </p:txBody>
      </p:sp>
      <p:pic>
        <p:nvPicPr>
          <p:cNvPr id="18" name="Picture 18" descr="Graphical user interface, table&#10;&#10;Description automatically generated">
            <a:extLst>
              <a:ext uri="{FF2B5EF4-FFF2-40B4-BE49-F238E27FC236}">
                <a16:creationId xmlns:a16="http://schemas.microsoft.com/office/drawing/2014/main" id="{02DC796B-FA99-B1E5-97C6-38C9B19D5FBC}"/>
              </a:ext>
            </a:extLst>
          </p:cNvPr>
          <p:cNvPicPr>
            <a:picLocks noChangeAspect="1"/>
          </p:cNvPicPr>
          <p:nvPr/>
        </p:nvPicPr>
        <p:blipFill>
          <a:blip r:embed="rId5"/>
          <a:stretch>
            <a:fillRect/>
          </a:stretch>
        </p:blipFill>
        <p:spPr>
          <a:xfrm>
            <a:off x="6384486" y="897006"/>
            <a:ext cx="1906154" cy="3732144"/>
          </a:xfrm>
          <a:prstGeom prst="rect">
            <a:avLst/>
          </a:prstGeom>
        </p:spPr>
      </p:pic>
      <p:cxnSp>
        <p:nvCxnSpPr>
          <p:cNvPr id="20" name="Connector: Elbow 19">
            <a:extLst>
              <a:ext uri="{FF2B5EF4-FFF2-40B4-BE49-F238E27FC236}">
                <a16:creationId xmlns:a16="http://schemas.microsoft.com/office/drawing/2014/main" id="{0061A2DD-7F39-C143-F01A-A8DB6A49037B}"/>
              </a:ext>
            </a:extLst>
          </p:cNvPr>
          <p:cNvCxnSpPr/>
          <p:nvPr/>
        </p:nvCxnSpPr>
        <p:spPr>
          <a:xfrm>
            <a:off x="2903468" y="2090944"/>
            <a:ext cx="3478696" cy="9939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8AC6786-5731-4DAE-3227-DC0691D96A5F}"/>
              </a:ext>
            </a:extLst>
          </p:cNvPr>
          <p:cNvCxnSpPr/>
          <p:nvPr/>
        </p:nvCxnSpPr>
        <p:spPr>
          <a:xfrm flipV="1">
            <a:off x="2907197" y="3083616"/>
            <a:ext cx="3478694" cy="136166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1E6D07-A80B-911E-19C6-5E1B5D5491CF}"/>
              </a:ext>
            </a:extLst>
          </p:cNvPr>
          <p:cNvSpPr txBox="1"/>
          <p:nvPr/>
        </p:nvSpPr>
        <p:spPr>
          <a:xfrm>
            <a:off x="3317681" y="1053547"/>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a:rPr>
              <a:t>Join resale transactions with the respective financial data into a single record using </a:t>
            </a:r>
            <a:r>
              <a:rPr lang="en-US" b="1">
                <a:latin typeface="Open Sans"/>
              </a:rPr>
              <a:t>month &amp; year</a:t>
            </a:r>
          </a:p>
        </p:txBody>
      </p:sp>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D61ED8EF-99EB-59FF-0402-8AE24E1169B4}"/>
                  </a:ext>
                </a:extLst>
              </p14:cNvPr>
              <p14:cNvContentPartPr/>
              <p14:nvPr/>
            </p14:nvContentPartPr>
            <p14:xfrm>
              <a:off x="1413208" y="1196612"/>
              <a:ext cx="251134" cy="9952"/>
            </p14:xfrm>
          </p:contentPart>
        </mc:Choice>
        <mc:Fallback xmlns="">
          <p:pic>
            <p:nvPicPr>
              <p:cNvPr id="23" name="Ink 22">
                <a:extLst>
                  <a:ext uri="{FF2B5EF4-FFF2-40B4-BE49-F238E27FC236}">
                    <a16:creationId xmlns:a16="http://schemas.microsoft.com/office/drawing/2014/main" id="{D61ED8EF-99EB-59FF-0402-8AE24E1169B4}"/>
                  </a:ext>
                </a:extLst>
              </p:cNvPr>
              <p:cNvPicPr/>
              <p:nvPr/>
            </p:nvPicPr>
            <p:blipFill>
              <a:blip r:embed="rId7"/>
              <a:stretch>
                <a:fillRect/>
              </a:stretch>
            </p:blipFill>
            <p:spPr>
              <a:xfrm>
                <a:off x="1359317" y="1093660"/>
                <a:ext cx="358558" cy="21551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8DFC9C55-9449-EEA0-979E-0B000B0116FD}"/>
                  </a:ext>
                </a:extLst>
              </p14:cNvPr>
              <p14:cNvContentPartPr/>
              <p14:nvPr/>
            </p14:nvContentPartPr>
            <p14:xfrm>
              <a:off x="1403760" y="3229418"/>
              <a:ext cx="190712" cy="8945"/>
            </p14:xfrm>
          </p:contentPart>
        </mc:Choice>
        <mc:Fallback xmlns="">
          <p:pic>
            <p:nvPicPr>
              <p:cNvPr id="24" name="Ink 23">
                <a:extLst>
                  <a:ext uri="{FF2B5EF4-FFF2-40B4-BE49-F238E27FC236}">
                    <a16:creationId xmlns:a16="http://schemas.microsoft.com/office/drawing/2014/main" id="{8DFC9C55-9449-EEA0-979E-0B000B0116FD}"/>
                  </a:ext>
                </a:extLst>
              </p:cNvPr>
              <p:cNvPicPr/>
              <p:nvPr/>
            </p:nvPicPr>
            <p:blipFill>
              <a:blip r:embed="rId9"/>
              <a:stretch>
                <a:fillRect/>
              </a:stretch>
            </p:blipFill>
            <p:spPr>
              <a:xfrm>
                <a:off x="1349887" y="2782168"/>
                <a:ext cx="298100" cy="9019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64B34783-F902-8421-73D9-03B3C7526E05}"/>
                  </a:ext>
                </a:extLst>
              </p14:cNvPr>
              <p14:cNvContentPartPr/>
              <p14:nvPr/>
            </p14:nvContentPartPr>
            <p14:xfrm>
              <a:off x="1782189" y="4732411"/>
              <a:ext cx="249420" cy="8945"/>
            </p14:xfrm>
          </p:contentPart>
        </mc:Choice>
        <mc:Fallback xmlns="">
          <p:pic>
            <p:nvPicPr>
              <p:cNvPr id="25" name="Ink 24">
                <a:extLst>
                  <a:ext uri="{FF2B5EF4-FFF2-40B4-BE49-F238E27FC236}">
                    <a16:creationId xmlns:a16="http://schemas.microsoft.com/office/drawing/2014/main" id="{64B34783-F902-8421-73D9-03B3C7526E05}"/>
                  </a:ext>
                </a:extLst>
              </p:cNvPr>
              <p:cNvPicPr/>
              <p:nvPr/>
            </p:nvPicPr>
            <p:blipFill>
              <a:blip r:embed="rId11"/>
              <a:stretch>
                <a:fillRect/>
              </a:stretch>
            </p:blipFill>
            <p:spPr>
              <a:xfrm>
                <a:off x="1728280" y="2048911"/>
                <a:ext cx="356879" cy="536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19E0487F-5B22-E014-59B6-AC50BE7C1960}"/>
                  </a:ext>
                </a:extLst>
              </p14:cNvPr>
              <p14:cNvContentPartPr/>
              <p14:nvPr/>
            </p14:nvContentPartPr>
            <p14:xfrm>
              <a:off x="1779788" y="4895645"/>
              <a:ext cx="246662" cy="8945"/>
            </p14:xfrm>
          </p:contentPart>
        </mc:Choice>
        <mc:Fallback xmlns="">
          <p:pic>
            <p:nvPicPr>
              <p:cNvPr id="26" name="Ink 25">
                <a:extLst>
                  <a:ext uri="{FF2B5EF4-FFF2-40B4-BE49-F238E27FC236}">
                    <a16:creationId xmlns:a16="http://schemas.microsoft.com/office/drawing/2014/main" id="{19E0487F-5B22-E014-59B6-AC50BE7C1960}"/>
                  </a:ext>
                </a:extLst>
              </p:cNvPr>
              <p:cNvPicPr/>
              <p:nvPr/>
            </p:nvPicPr>
            <p:blipFill>
              <a:blip r:embed="rId13"/>
              <a:stretch>
                <a:fillRect/>
              </a:stretch>
            </p:blipFill>
            <p:spPr>
              <a:xfrm>
                <a:off x="1725853" y="2212145"/>
                <a:ext cx="354172" cy="536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2F56081E-6E80-0C66-8D1C-C4B1071ECBB9}"/>
                  </a:ext>
                </a:extLst>
              </p14:cNvPr>
              <p14:cNvContentPartPr/>
              <p14:nvPr/>
            </p14:nvContentPartPr>
            <p14:xfrm>
              <a:off x="6493079" y="1213338"/>
              <a:ext cx="292824" cy="9250"/>
            </p14:xfrm>
          </p:contentPart>
        </mc:Choice>
        <mc:Fallback xmlns="">
          <p:pic>
            <p:nvPicPr>
              <p:cNvPr id="28" name="Ink 27">
                <a:extLst>
                  <a:ext uri="{FF2B5EF4-FFF2-40B4-BE49-F238E27FC236}">
                    <a16:creationId xmlns:a16="http://schemas.microsoft.com/office/drawing/2014/main" id="{2F56081E-6E80-0C66-8D1C-C4B1071ECBB9}"/>
                  </a:ext>
                </a:extLst>
              </p:cNvPr>
              <p:cNvPicPr/>
              <p:nvPr/>
            </p:nvPicPr>
            <p:blipFill>
              <a:blip r:embed="rId15"/>
              <a:stretch>
                <a:fillRect/>
              </a:stretch>
            </p:blipFill>
            <p:spPr>
              <a:xfrm>
                <a:off x="6439119" y="1110560"/>
                <a:ext cx="400385" cy="21446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F941409E-2E93-A0E0-315E-5BD51DF6C82E}"/>
                  </a:ext>
                </a:extLst>
              </p14:cNvPr>
              <p14:cNvContentPartPr/>
              <p14:nvPr/>
            </p14:nvContentPartPr>
            <p14:xfrm>
              <a:off x="6478713" y="3641382"/>
              <a:ext cx="218863" cy="9108"/>
            </p14:xfrm>
          </p:contentPart>
        </mc:Choice>
        <mc:Fallback xmlns="">
          <p:pic>
            <p:nvPicPr>
              <p:cNvPr id="29" name="Ink 28">
                <a:extLst>
                  <a:ext uri="{FF2B5EF4-FFF2-40B4-BE49-F238E27FC236}">
                    <a16:creationId xmlns:a16="http://schemas.microsoft.com/office/drawing/2014/main" id="{F941409E-2E93-A0E0-315E-5BD51DF6C82E}"/>
                  </a:ext>
                </a:extLst>
              </p:cNvPr>
              <p:cNvPicPr/>
              <p:nvPr/>
            </p:nvPicPr>
            <p:blipFill>
              <a:blip r:embed="rId17"/>
              <a:stretch>
                <a:fillRect/>
              </a:stretch>
            </p:blipFill>
            <p:spPr>
              <a:xfrm>
                <a:off x="6424806" y="3536290"/>
                <a:ext cx="326318" cy="218942"/>
              </a:xfrm>
              <a:prstGeom prst="rect">
                <a:avLst/>
              </a:prstGeom>
            </p:spPr>
          </p:pic>
        </mc:Fallback>
      </mc:AlternateContent>
      <p:sp>
        <p:nvSpPr>
          <p:cNvPr id="3" name="Rectangle 2">
            <a:extLst>
              <a:ext uri="{FF2B5EF4-FFF2-40B4-BE49-F238E27FC236}">
                <a16:creationId xmlns:a16="http://schemas.microsoft.com/office/drawing/2014/main" id="{E54C063B-44F5-211B-2999-AB391EA79764}"/>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Wai Kit</a:t>
            </a:r>
          </a:p>
        </p:txBody>
      </p:sp>
    </p:spTree>
    <p:extLst>
      <p:ext uri="{BB962C8B-B14F-4D97-AF65-F5344CB8AC3E}">
        <p14:creationId xmlns:p14="http://schemas.microsoft.com/office/powerpoint/2010/main" val="397872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7A03C-CB95-D181-4737-0F386EF6DF6D}"/>
              </a:ext>
            </a:extLst>
          </p:cNvPr>
          <p:cNvSpPr>
            <a:spLocks noGrp="1"/>
          </p:cNvSpPr>
          <p:nvPr>
            <p:ph type="ctrTitle" idx="2"/>
          </p:nvPr>
        </p:nvSpPr>
        <p:spPr>
          <a:xfrm>
            <a:off x="610477" y="371745"/>
            <a:ext cx="4233143" cy="951169"/>
          </a:xfrm>
        </p:spPr>
        <p:txBody>
          <a:bodyPr/>
          <a:lstStyle/>
          <a:p>
            <a:r>
              <a:rPr lang="en-US"/>
              <a:t>TRAINING &amp; PREDICTION</a:t>
            </a:r>
          </a:p>
        </p:txBody>
      </p:sp>
      <p:sp>
        <p:nvSpPr>
          <p:cNvPr id="3" name="TextBox 2">
            <a:extLst>
              <a:ext uri="{FF2B5EF4-FFF2-40B4-BE49-F238E27FC236}">
                <a16:creationId xmlns:a16="http://schemas.microsoft.com/office/drawing/2014/main" id="{33AD46C3-F823-9CA2-1B40-D459567719EB}"/>
              </a:ext>
            </a:extLst>
          </p:cNvPr>
          <p:cNvSpPr txBox="1"/>
          <p:nvPr/>
        </p:nvSpPr>
        <p:spPr>
          <a:xfrm>
            <a:off x="610263" y="1661990"/>
            <a:ext cx="43645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solidFill>
                  <a:schemeClr val="tx1"/>
                </a:solidFill>
                <a:latin typeface="Open Sans"/>
              </a:rPr>
              <a:t>Once we have the combined data, selected features are written to a table for training of our machine learning model</a:t>
            </a:r>
          </a:p>
          <a:p>
            <a:pPr marL="285750" indent="-285750">
              <a:buChar char="•"/>
            </a:pPr>
            <a:r>
              <a:rPr lang="en-US">
                <a:solidFill>
                  <a:schemeClr val="tx1"/>
                </a:solidFill>
                <a:latin typeface="Open Sans"/>
              </a:rPr>
              <a:t>Dependent on the combined data since features come from both the resale &amp; financial data</a:t>
            </a:r>
          </a:p>
          <a:p>
            <a:pPr marL="285750" indent="-285750">
              <a:buChar char="•"/>
            </a:pPr>
            <a:r>
              <a:rPr lang="en-US">
                <a:solidFill>
                  <a:schemeClr val="tx1"/>
                </a:solidFill>
                <a:latin typeface="Open Sans"/>
              </a:rPr>
              <a:t>Predictions are then made for predefined parameters and written into BigQuery</a:t>
            </a:r>
          </a:p>
          <a:p>
            <a:pPr marL="285750" indent="-285750">
              <a:buChar char="•"/>
            </a:pPr>
            <a:endParaRPr lang="en-US">
              <a:solidFill>
                <a:schemeClr val="tx1"/>
              </a:solidFill>
              <a:latin typeface="Open Sans"/>
            </a:endParaRPr>
          </a:p>
        </p:txBody>
      </p:sp>
      <p:pic>
        <p:nvPicPr>
          <p:cNvPr id="6" name="Picture 5" descr="Table&#10;&#10;Description automatically generated">
            <a:extLst>
              <a:ext uri="{FF2B5EF4-FFF2-40B4-BE49-F238E27FC236}">
                <a16:creationId xmlns:a16="http://schemas.microsoft.com/office/drawing/2014/main" id="{71F9C64B-25FF-FE33-B8C2-C32B1A5E64E2}"/>
              </a:ext>
            </a:extLst>
          </p:cNvPr>
          <p:cNvPicPr>
            <a:picLocks noChangeAspect="1"/>
          </p:cNvPicPr>
          <p:nvPr/>
        </p:nvPicPr>
        <p:blipFill>
          <a:blip r:embed="rId3"/>
          <a:stretch>
            <a:fillRect/>
          </a:stretch>
        </p:blipFill>
        <p:spPr>
          <a:xfrm>
            <a:off x="5302821" y="957911"/>
            <a:ext cx="3189717" cy="3275559"/>
          </a:xfrm>
          <a:prstGeom prst="rect">
            <a:avLst/>
          </a:prstGeom>
        </p:spPr>
      </p:pic>
      <p:sp>
        <p:nvSpPr>
          <p:cNvPr id="5" name="Rectangle 4">
            <a:extLst>
              <a:ext uri="{FF2B5EF4-FFF2-40B4-BE49-F238E27FC236}">
                <a16:creationId xmlns:a16="http://schemas.microsoft.com/office/drawing/2014/main" id="{00B70680-5D2D-0778-2594-1E600E742BF2}"/>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Wai Kit</a:t>
            </a:r>
          </a:p>
        </p:txBody>
      </p:sp>
    </p:spTree>
    <p:extLst>
      <p:ext uri="{BB962C8B-B14F-4D97-AF65-F5344CB8AC3E}">
        <p14:creationId xmlns:p14="http://schemas.microsoft.com/office/powerpoint/2010/main" val="3028786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ctrTitle" idx="2"/>
          </p:nvPr>
        </p:nvSpPr>
        <p:spPr>
          <a:xfrm>
            <a:off x="610477" y="371745"/>
            <a:ext cx="2558400" cy="946200"/>
          </a:xfrm>
          <a:prstGeom prst="rect">
            <a:avLst/>
          </a:prstGeom>
        </p:spPr>
        <p:txBody>
          <a:bodyPr spcFirstLastPara="1" wrap="square" lIns="91425" tIns="91425" rIns="91425" bIns="91425" anchor="t" anchorCtr="0">
            <a:noAutofit/>
          </a:bodyPr>
          <a:lstStyle/>
          <a:p>
            <a:r>
              <a:rPr lang="en"/>
              <a:t>BTO DATA WORKFLOW</a:t>
            </a:r>
          </a:p>
        </p:txBody>
      </p:sp>
      <p:cxnSp>
        <p:nvCxnSpPr>
          <p:cNvPr id="641" name="Google Shape;641;p4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76998BBF-D5AB-A603-9E71-FE451E5ABB5D}"/>
              </a:ext>
            </a:extLst>
          </p:cNvPr>
          <p:cNvSpPr txBox="1"/>
          <p:nvPr/>
        </p:nvSpPr>
        <p:spPr>
          <a:xfrm>
            <a:off x="610477" y="1317945"/>
            <a:ext cx="7923038" cy="5232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3" name="Picture 3" descr="A picture containing text, sign&#10;&#10;Description automatically generated">
            <a:extLst>
              <a:ext uri="{FF2B5EF4-FFF2-40B4-BE49-F238E27FC236}">
                <a16:creationId xmlns:a16="http://schemas.microsoft.com/office/drawing/2014/main" id="{CD8D42FD-8F97-539A-CEE6-AE3BE56E6FEB}"/>
              </a:ext>
            </a:extLst>
          </p:cNvPr>
          <p:cNvPicPr>
            <a:picLocks noChangeAspect="1"/>
          </p:cNvPicPr>
          <p:nvPr/>
        </p:nvPicPr>
        <p:blipFill>
          <a:blip r:embed="rId3"/>
          <a:stretch>
            <a:fillRect/>
          </a:stretch>
        </p:blipFill>
        <p:spPr>
          <a:xfrm>
            <a:off x="2682311" y="1156449"/>
            <a:ext cx="3774036" cy="1367263"/>
          </a:xfrm>
          <a:prstGeom prst="rect">
            <a:avLst/>
          </a:prstGeom>
        </p:spPr>
      </p:pic>
      <p:sp>
        <p:nvSpPr>
          <p:cNvPr id="5" name="TextBox 4">
            <a:extLst>
              <a:ext uri="{FF2B5EF4-FFF2-40B4-BE49-F238E27FC236}">
                <a16:creationId xmlns:a16="http://schemas.microsoft.com/office/drawing/2014/main" id="{A5C7B8A0-98D7-D3BD-E4C7-04F5D87FABA0}"/>
              </a:ext>
            </a:extLst>
          </p:cNvPr>
          <p:cNvSpPr txBox="1"/>
          <p:nvPr/>
        </p:nvSpPr>
        <p:spPr>
          <a:xfrm>
            <a:off x="613259" y="4180564"/>
            <a:ext cx="7923038" cy="523220"/>
          </a:xfrm>
          <a:prstGeom prst="rect">
            <a:avLst/>
          </a:prstGeom>
          <a:noFill/>
        </p:spPr>
        <p:txBody>
          <a:bodyPr wrap="square" lIns="91440" tIns="45720" rIns="91440" bIns="45720" rtlCol="0" anchor="t">
            <a:spAutoFit/>
          </a:bodyPr>
          <a:lstStyle/>
          <a:p>
            <a:endParaRPr lang="en-US">
              <a:latin typeface="Open Sans"/>
            </a:endParaRPr>
          </a:p>
          <a:p>
            <a:r>
              <a:rPr lang="en-US">
                <a:latin typeface="Open Sans"/>
              </a:rPr>
              <a:t>Execution interval: 1 month</a:t>
            </a:r>
          </a:p>
        </p:txBody>
      </p:sp>
      <p:sp>
        <p:nvSpPr>
          <p:cNvPr id="6" name="Rectangle 5">
            <a:extLst>
              <a:ext uri="{FF2B5EF4-FFF2-40B4-BE49-F238E27FC236}">
                <a16:creationId xmlns:a16="http://schemas.microsoft.com/office/drawing/2014/main" id="{D9E2A87B-516B-C328-AD65-D5C5359E801E}"/>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Dio</a:t>
            </a:r>
            <a:endParaRPr lang="en-US"/>
          </a:p>
        </p:txBody>
      </p:sp>
      <p:sp>
        <p:nvSpPr>
          <p:cNvPr id="4" name="Rectangle 3">
            <a:extLst>
              <a:ext uri="{FF2B5EF4-FFF2-40B4-BE49-F238E27FC236}">
                <a16:creationId xmlns:a16="http://schemas.microsoft.com/office/drawing/2014/main" id="{6A6076B3-1297-77D4-524A-77BDF4EF3326}"/>
              </a:ext>
            </a:extLst>
          </p:cNvPr>
          <p:cNvSpPr/>
          <p:nvPr/>
        </p:nvSpPr>
        <p:spPr>
          <a:xfrm>
            <a:off x="664435" y="3143784"/>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2E1B11"/>
                </a:solidFill>
                <a:cs typeface="Arial"/>
              </a:rPr>
              <a:t>1</a:t>
            </a:r>
            <a:endParaRPr lang="en-US">
              <a:solidFill>
                <a:srgbClr val="2E1B11"/>
              </a:solidFill>
            </a:endParaRPr>
          </a:p>
        </p:txBody>
      </p:sp>
      <p:sp>
        <p:nvSpPr>
          <p:cNvPr id="7" name="TextBox 6">
            <a:extLst>
              <a:ext uri="{FF2B5EF4-FFF2-40B4-BE49-F238E27FC236}">
                <a16:creationId xmlns:a16="http://schemas.microsoft.com/office/drawing/2014/main" id="{DC89542C-52AA-D0CD-4832-BF2FC2CE9363}"/>
              </a:ext>
            </a:extLst>
          </p:cNvPr>
          <p:cNvSpPr txBox="1"/>
          <p:nvPr/>
        </p:nvSpPr>
        <p:spPr>
          <a:xfrm>
            <a:off x="1240208" y="32190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a:rPr>
              <a:t>Delete existing BTO records</a:t>
            </a:r>
            <a:endParaRPr lang="en-US"/>
          </a:p>
        </p:txBody>
      </p:sp>
      <p:sp>
        <p:nvSpPr>
          <p:cNvPr id="8" name="Rectangle 7">
            <a:extLst>
              <a:ext uri="{FF2B5EF4-FFF2-40B4-BE49-F238E27FC236}">
                <a16:creationId xmlns:a16="http://schemas.microsoft.com/office/drawing/2014/main" id="{F4A3C014-6161-FED5-51D6-01C2BFAB625B}"/>
              </a:ext>
            </a:extLst>
          </p:cNvPr>
          <p:cNvSpPr/>
          <p:nvPr/>
        </p:nvSpPr>
        <p:spPr>
          <a:xfrm>
            <a:off x="5028131" y="3143784"/>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2E1B11"/>
                </a:solidFill>
                <a:cs typeface="Arial"/>
              </a:rPr>
              <a:t>2</a:t>
            </a:r>
            <a:endParaRPr lang="en-US"/>
          </a:p>
        </p:txBody>
      </p:sp>
      <p:sp>
        <p:nvSpPr>
          <p:cNvPr id="9" name="TextBox 8">
            <a:extLst>
              <a:ext uri="{FF2B5EF4-FFF2-40B4-BE49-F238E27FC236}">
                <a16:creationId xmlns:a16="http://schemas.microsoft.com/office/drawing/2014/main" id="{645BF99B-5A27-27ED-E98F-3CD585C2CD91}"/>
              </a:ext>
            </a:extLst>
          </p:cNvPr>
          <p:cNvSpPr txBox="1"/>
          <p:nvPr/>
        </p:nvSpPr>
        <p:spPr>
          <a:xfrm>
            <a:off x="5603904" y="321909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a:rPr>
              <a:t>Transform and insert new data</a:t>
            </a:r>
            <a:endParaRPr lang="en-US"/>
          </a:p>
        </p:txBody>
      </p:sp>
      <p:sp>
        <p:nvSpPr>
          <p:cNvPr id="11" name="Rectangle: Rounded Corners 10">
            <a:extLst>
              <a:ext uri="{FF2B5EF4-FFF2-40B4-BE49-F238E27FC236}">
                <a16:creationId xmlns:a16="http://schemas.microsoft.com/office/drawing/2014/main" id="{63CB2B5C-29D6-7C59-3303-5DF1DED80585}"/>
              </a:ext>
            </a:extLst>
          </p:cNvPr>
          <p:cNvSpPr/>
          <p:nvPr/>
        </p:nvSpPr>
        <p:spPr>
          <a:xfrm flipV="1">
            <a:off x="297989" y="3952725"/>
            <a:ext cx="8441532" cy="35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10;&#10;Description automatically generated">
            <a:extLst>
              <a:ext uri="{FF2B5EF4-FFF2-40B4-BE49-F238E27FC236}">
                <a16:creationId xmlns:a16="http://schemas.microsoft.com/office/drawing/2014/main" id="{2BBCA854-D6C2-C324-4F4E-EFF03FE413BA}"/>
              </a:ext>
            </a:extLst>
          </p:cNvPr>
          <p:cNvPicPr>
            <a:picLocks noChangeAspect="1"/>
          </p:cNvPicPr>
          <p:nvPr/>
        </p:nvPicPr>
        <p:blipFill>
          <a:blip r:embed="rId4"/>
          <a:stretch>
            <a:fillRect/>
          </a:stretch>
        </p:blipFill>
        <p:spPr>
          <a:xfrm>
            <a:off x="5648235" y="4045080"/>
            <a:ext cx="3086100" cy="393700"/>
          </a:xfrm>
          <a:prstGeom prst="rect">
            <a:avLst/>
          </a:prstGeom>
        </p:spPr>
      </p:pic>
    </p:spTree>
    <p:extLst>
      <p:ext uri="{BB962C8B-B14F-4D97-AF65-F5344CB8AC3E}">
        <p14:creationId xmlns:p14="http://schemas.microsoft.com/office/powerpoint/2010/main" val="22878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ctrTitle" idx="2"/>
          </p:nvPr>
        </p:nvSpPr>
        <p:spPr>
          <a:xfrm>
            <a:off x="610477" y="371745"/>
            <a:ext cx="5132820" cy="946200"/>
          </a:xfrm>
          <a:prstGeom prst="rect">
            <a:avLst/>
          </a:prstGeom>
        </p:spPr>
        <p:txBody>
          <a:bodyPr spcFirstLastPara="1" wrap="square" lIns="91425" tIns="91425" rIns="91425" bIns="91425" anchor="t" anchorCtr="0">
            <a:noAutofit/>
          </a:bodyPr>
          <a:lstStyle/>
          <a:p>
            <a:r>
              <a:rPr lang="en"/>
              <a:t>REDDIT DATA</a:t>
            </a:r>
          </a:p>
        </p:txBody>
      </p:sp>
      <p:cxnSp>
        <p:nvCxnSpPr>
          <p:cNvPr id="641" name="Google Shape;641;p4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76998BBF-D5AB-A603-9E71-FE451E5ABB5D}"/>
              </a:ext>
            </a:extLst>
          </p:cNvPr>
          <p:cNvSpPr txBox="1"/>
          <p:nvPr/>
        </p:nvSpPr>
        <p:spPr>
          <a:xfrm>
            <a:off x="610477" y="1317945"/>
            <a:ext cx="7923038" cy="5232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A5C7B8A0-98D7-D3BD-E4C7-04F5D87FABA0}"/>
              </a:ext>
            </a:extLst>
          </p:cNvPr>
          <p:cNvSpPr txBox="1"/>
          <p:nvPr/>
        </p:nvSpPr>
        <p:spPr>
          <a:xfrm>
            <a:off x="613259" y="4180564"/>
            <a:ext cx="7923038" cy="523220"/>
          </a:xfrm>
          <a:prstGeom prst="rect">
            <a:avLst/>
          </a:prstGeom>
          <a:noFill/>
        </p:spPr>
        <p:txBody>
          <a:bodyPr wrap="square" lIns="91440" tIns="45720" rIns="91440" bIns="45720" rtlCol="0" anchor="t">
            <a:spAutoFit/>
          </a:bodyPr>
          <a:lstStyle/>
          <a:p>
            <a:endParaRPr lang="en-US">
              <a:latin typeface="Open Sans"/>
            </a:endParaRPr>
          </a:p>
          <a:p>
            <a:r>
              <a:rPr lang="en-US">
                <a:latin typeface="Open Sans"/>
              </a:rPr>
              <a:t>Execution interval: 1 day</a:t>
            </a:r>
          </a:p>
        </p:txBody>
      </p:sp>
      <p:sp>
        <p:nvSpPr>
          <p:cNvPr id="6" name="Rectangle 5">
            <a:extLst>
              <a:ext uri="{FF2B5EF4-FFF2-40B4-BE49-F238E27FC236}">
                <a16:creationId xmlns:a16="http://schemas.microsoft.com/office/drawing/2014/main" id="{D9E2A87B-516B-C328-AD65-D5C5359E801E}"/>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Dio</a:t>
            </a:r>
            <a:endParaRPr lang="en-US"/>
          </a:p>
        </p:txBody>
      </p:sp>
      <p:sp>
        <p:nvSpPr>
          <p:cNvPr id="4" name="Rectangle 3">
            <a:extLst>
              <a:ext uri="{FF2B5EF4-FFF2-40B4-BE49-F238E27FC236}">
                <a16:creationId xmlns:a16="http://schemas.microsoft.com/office/drawing/2014/main" id="{6A6076B3-1297-77D4-524A-77BDF4EF3326}"/>
              </a:ext>
            </a:extLst>
          </p:cNvPr>
          <p:cNvSpPr/>
          <p:nvPr/>
        </p:nvSpPr>
        <p:spPr>
          <a:xfrm>
            <a:off x="664435" y="2609672"/>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2E1B11"/>
                </a:solidFill>
                <a:cs typeface="Arial"/>
              </a:rPr>
              <a:t>1</a:t>
            </a:r>
            <a:endParaRPr lang="en-US">
              <a:solidFill>
                <a:srgbClr val="2E1B11"/>
              </a:solidFill>
            </a:endParaRPr>
          </a:p>
        </p:txBody>
      </p:sp>
      <p:sp>
        <p:nvSpPr>
          <p:cNvPr id="7" name="TextBox 6">
            <a:extLst>
              <a:ext uri="{FF2B5EF4-FFF2-40B4-BE49-F238E27FC236}">
                <a16:creationId xmlns:a16="http://schemas.microsoft.com/office/drawing/2014/main" id="{DC89542C-52AA-D0CD-4832-BF2FC2CE9363}"/>
              </a:ext>
            </a:extLst>
          </p:cNvPr>
          <p:cNvSpPr txBox="1"/>
          <p:nvPr/>
        </p:nvSpPr>
        <p:spPr>
          <a:xfrm>
            <a:off x="1240208" y="268498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Authenticate and obtain token</a:t>
            </a:r>
          </a:p>
        </p:txBody>
      </p:sp>
      <p:sp>
        <p:nvSpPr>
          <p:cNvPr id="8" name="Rectangle 7">
            <a:extLst>
              <a:ext uri="{FF2B5EF4-FFF2-40B4-BE49-F238E27FC236}">
                <a16:creationId xmlns:a16="http://schemas.microsoft.com/office/drawing/2014/main" id="{F4A3C014-6161-FED5-51D6-01C2BFAB625B}"/>
              </a:ext>
            </a:extLst>
          </p:cNvPr>
          <p:cNvSpPr/>
          <p:nvPr/>
        </p:nvSpPr>
        <p:spPr>
          <a:xfrm>
            <a:off x="5028131" y="2609672"/>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2E1B11"/>
                </a:solidFill>
                <a:cs typeface="Arial"/>
              </a:rPr>
              <a:t>2</a:t>
            </a:r>
            <a:endParaRPr lang="en-US"/>
          </a:p>
        </p:txBody>
      </p:sp>
      <p:sp>
        <p:nvSpPr>
          <p:cNvPr id="9" name="TextBox 8">
            <a:extLst>
              <a:ext uri="{FF2B5EF4-FFF2-40B4-BE49-F238E27FC236}">
                <a16:creationId xmlns:a16="http://schemas.microsoft.com/office/drawing/2014/main" id="{645BF99B-5A27-27ED-E98F-3CD585C2CD91}"/>
              </a:ext>
            </a:extLst>
          </p:cNvPr>
          <p:cNvSpPr txBox="1"/>
          <p:nvPr/>
        </p:nvSpPr>
        <p:spPr>
          <a:xfrm>
            <a:off x="5603904" y="2578160"/>
            <a:ext cx="28607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Get list of post IDs via a search query</a:t>
            </a:r>
          </a:p>
        </p:txBody>
      </p:sp>
      <p:sp>
        <p:nvSpPr>
          <p:cNvPr id="11" name="Rectangle: Rounded Corners 10">
            <a:extLst>
              <a:ext uri="{FF2B5EF4-FFF2-40B4-BE49-F238E27FC236}">
                <a16:creationId xmlns:a16="http://schemas.microsoft.com/office/drawing/2014/main" id="{63CB2B5C-29D6-7C59-3303-5DF1DED80585}"/>
              </a:ext>
            </a:extLst>
          </p:cNvPr>
          <p:cNvSpPr/>
          <p:nvPr/>
        </p:nvSpPr>
        <p:spPr>
          <a:xfrm flipV="1">
            <a:off x="297989" y="3952725"/>
            <a:ext cx="8441532" cy="35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Text&#10;&#10;Description automatically generated">
            <a:extLst>
              <a:ext uri="{FF2B5EF4-FFF2-40B4-BE49-F238E27FC236}">
                <a16:creationId xmlns:a16="http://schemas.microsoft.com/office/drawing/2014/main" id="{FC1CEDA3-6189-1EA9-D7B4-0A3765E5CF4F}"/>
              </a:ext>
            </a:extLst>
          </p:cNvPr>
          <p:cNvPicPr>
            <a:picLocks noChangeAspect="1"/>
          </p:cNvPicPr>
          <p:nvPr/>
        </p:nvPicPr>
        <p:blipFill>
          <a:blip r:embed="rId3"/>
          <a:stretch>
            <a:fillRect/>
          </a:stretch>
        </p:blipFill>
        <p:spPr>
          <a:xfrm>
            <a:off x="997521" y="1131015"/>
            <a:ext cx="7145433" cy="1137964"/>
          </a:xfrm>
          <a:prstGeom prst="rect">
            <a:avLst/>
          </a:prstGeom>
        </p:spPr>
      </p:pic>
      <p:sp>
        <p:nvSpPr>
          <p:cNvPr id="3" name="Rectangle 2">
            <a:extLst>
              <a:ext uri="{FF2B5EF4-FFF2-40B4-BE49-F238E27FC236}">
                <a16:creationId xmlns:a16="http://schemas.microsoft.com/office/drawing/2014/main" id="{497B234C-0BBD-7F4E-8BB4-809F2128F7EE}"/>
              </a:ext>
            </a:extLst>
          </p:cNvPr>
          <p:cNvSpPr/>
          <p:nvPr/>
        </p:nvSpPr>
        <p:spPr>
          <a:xfrm>
            <a:off x="664435" y="3341405"/>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2E1B11"/>
                </a:solidFill>
                <a:cs typeface="Arial"/>
              </a:rPr>
              <a:t>3</a:t>
            </a:r>
            <a:endParaRPr lang="en-US">
              <a:solidFill>
                <a:srgbClr val="2E1B11"/>
              </a:solidFill>
            </a:endParaRPr>
          </a:p>
        </p:txBody>
      </p:sp>
      <p:sp>
        <p:nvSpPr>
          <p:cNvPr id="10" name="TextBox 9">
            <a:extLst>
              <a:ext uri="{FF2B5EF4-FFF2-40B4-BE49-F238E27FC236}">
                <a16:creationId xmlns:a16="http://schemas.microsoft.com/office/drawing/2014/main" id="{E883B583-ED95-CA23-460F-1077FEFD45C8}"/>
              </a:ext>
            </a:extLst>
          </p:cNvPr>
          <p:cNvSpPr txBox="1"/>
          <p:nvPr/>
        </p:nvSpPr>
        <p:spPr>
          <a:xfrm>
            <a:off x="1240208" y="330989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Get list of comments for each post ID</a:t>
            </a:r>
          </a:p>
        </p:txBody>
      </p:sp>
      <p:sp>
        <p:nvSpPr>
          <p:cNvPr id="13" name="Rectangle 12">
            <a:extLst>
              <a:ext uri="{FF2B5EF4-FFF2-40B4-BE49-F238E27FC236}">
                <a16:creationId xmlns:a16="http://schemas.microsoft.com/office/drawing/2014/main" id="{AAAC3609-1236-00D4-9239-B7F60103A029}"/>
              </a:ext>
            </a:extLst>
          </p:cNvPr>
          <p:cNvSpPr/>
          <p:nvPr/>
        </p:nvSpPr>
        <p:spPr>
          <a:xfrm>
            <a:off x="5028131" y="3341405"/>
            <a:ext cx="459337" cy="459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2E1B11"/>
                </a:solidFill>
                <a:cs typeface="Arial"/>
              </a:rPr>
              <a:t>4</a:t>
            </a:r>
            <a:endParaRPr lang="en-US"/>
          </a:p>
        </p:txBody>
      </p:sp>
      <p:sp>
        <p:nvSpPr>
          <p:cNvPr id="14" name="TextBox 13">
            <a:extLst>
              <a:ext uri="{FF2B5EF4-FFF2-40B4-BE49-F238E27FC236}">
                <a16:creationId xmlns:a16="http://schemas.microsoft.com/office/drawing/2014/main" id="{A5168C1F-6A7F-39CD-8EBD-5E46ACF85A14}"/>
              </a:ext>
            </a:extLst>
          </p:cNvPr>
          <p:cNvSpPr txBox="1"/>
          <p:nvPr/>
        </p:nvSpPr>
        <p:spPr>
          <a:xfrm>
            <a:off x="5603904" y="3203070"/>
            <a:ext cx="286070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Perform sentiment analysis and write comments &amp; their scores to </a:t>
            </a:r>
            <a:r>
              <a:rPr lang="en-US" err="1"/>
              <a:t>BigQuery</a:t>
            </a:r>
          </a:p>
        </p:txBody>
      </p:sp>
      <p:pic>
        <p:nvPicPr>
          <p:cNvPr id="15" name="Picture 14" descr="Graphical user interface&#10;&#10;Description automatically generated">
            <a:extLst>
              <a:ext uri="{FF2B5EF4-FFF2-40B4-BE49-F238E27FC236}">
                <a16:creationId xmlns:a16="http://schemas.microsoft.com/office/drawing/2014/main" id="{6D0CE0FD-D7E5-161D-ABFB-C501C552F7E3}"/>
              </a:ext>
            </a:extLst>
          </p:cNvPr>
          <p:cNvPicPr>
            <a:picLocks noChangeAspect="1"/>
          </p:cNvPicPr>
          <p:nvPr/>
        </p:nvPicPr>
        <p:blipFill>
          <a:blip r:embed="rId4"/>
          <a:stretch>
            <a:fillRect/>
          </a:stretch>
        </p:blipFill>
        <p:spPr>
          <a:xfrm>
            <a:off x="5648235" y="4087809"/>
            <a:ext cx="3086100" cy="393700"/>
          </a:xfrm>
          <a:prstGeom prst="rect">
            <a:avLst/>
          </a:prstGeom>
        </p:spPr>
      </p:pic>
    </p:spTree>
    <p:extLst>
      <p:ext uri="{BB962C8B-B14F-4D97-AF65-F5344CB8AC3E}">
        <p14:creationId xmlns:p14="http://schemas.microsoft.com/office/powerpoint/2010/main" val="352424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4">
            <a:extLst>
              <a:ext uri="{FF2B5EF4-FFF2-40B4-BE49-F238E27FC236}">
                <a16:creationId xmlns:a16="http://schemas.microsoft.com/office/drawing/2014/main" id="{4D1267FB-75DE-4949-A6F4-767FD302796A}"/>
              </a:ext>
            </a:extLst>
          </p:cNvPr>
          <p:cNvSpPr txBox="1">
            <a:spLocks/>
          </p:cNvSpPr>
          <p:nvPr/>
        </p:nvSpPr>
        <p:spPr>
          <a:xfrm>
            <a:off x="610477" y="371745"/>
            <a:ext cx="2558400" cy="589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SENTIMENT ANALYSIS</a:t>
            </a:r>
            <a:endParaRPr lang="en-US"/>
          </a:p>
        </p:txBody>
      </p:sp>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6" name="Rectangle 25">
            <a:extLst>
              <a:ext uri="{FF2B5EF4-FFF2-40B4-BE49-F238E27FC236}">
                <a16:creationId xmlns:a16="http://schemas.microsoft.com/office/drawing/2014/main" id="{873CA643-7386-4A26-2A38-65C9B7F0F413}"/>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err="1">
                <a:solidFill>
                  <a:schemeClr val="tx1"/>
                </a:solidFill>
              </a:rPr>
              <a:t>Dio</a:t>
            </a:r>
            <a:endParaRPr lang="en-IT" sz="900" err="1">
              <a:solidFill>
                <a:schemeClr val="tx1"/>
              </a:solidFill>
            </a:endParaRPr>
          </a:p>
        </p:txBody>
      </p:sp>
      <p:sp>
        <p:nvSpPr>
          <p:cNvPr id="5" name="Rectangle 4">
            <a:extLst>
              <a:ext uri="{FF2B5EF4-FFF2-40B4-BE49-F238E27FC236}">
                <a16:creationId xmlns:a16="http://schemas.microsoft.com/office/drawing/2014/main" id="{F7DD7D03-9379-610F-EB08-7204366031CC}"/>
              </a:ext>
            </a:extLst>
          </p:cNvPr>
          <p:cNvSpPr/>
          <p:nvPr/>
        </p:nvSpPr>
        <p:spPr>
          <a:xfrm>
            <a:off x="4803116" y="1162657"/>
            <a:ext cx="4042411" cy="401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Abel"/>
                <a:cs typeface="Arial"/>
              </a:rPr>
              <a:t>Example Results for Polarity Scoring</a:t>
            </a:r>
            <a:endParaRPr lang="en-US" b="1">
              <a:latin typeface="Abel"/>
            </a:endParaRPr>
          </a:p>
        </p:txBody>
      </p:sp>
      <p:sp>
        <p:nvSpPr>
          <p:cNvPr id="2" name="TextBox 1">
            <a:extLst>
              <a:ext uri="{FF2B5EF4-FFF2-40B4-BE49-F238E27FC236}">
                <a16:creationId xmlns:a16="http://schemas.microsoft.com/office/drawing/2014/main" id="{95659C19-0B99-CD67-DCBA-6A9B90C90AE0}"/>
              </a:ext>
            </a:extLst>
          </p:cNvPr>
          <p:cNvSpPr txBox="1"/>
          <p:nvPr/>
        </p:nvSpPr>
        <p:spPr>
          <a:xfrm>
            <a:off x="988219" y="1897062"/>
            <a:ext cx="327421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latin typeface="Abel"/>
              </a:rPr>
              <a:t>TextBlob</a:t>
            </a:r>
            <a:r>
              <a:rPr lang="en-US" b="1">
                <a:latin typeface="Abel"/>
              </a:rPr>
              <a:t> </a:t>
            </a:r>
            <a:r>
              <a:rPr lang="en-US">
                <a:latin typeface="Abel"/>
              </a:rPr>
              <a:t>has a prebuilt sentiment analysis model </a:t>
            </a:r>
            <a:r>
              <a:rPr lang="en-US" b="1">
                <a:latin typeface="Abel"/>
              </a:rPr>
              <a:t>trained on a large corpus of data</a:t>
            </a:r>
            <a:r>
              <a:rPr lang="en-US">
                <a:latin typeface="Abel"/>
              </a:rPr>
              <a:t>, making it highly reliable in terms of prediction.</a:t>
            </a:r>
            <a:endParaRPr lang="en-US"/>
          </a:p>
          <a:p>
            <a:endParaRPr lang="en-US">
              <a:latin typeface="Abel"/>
            </a:endParaRPr>
          </a:p>
          <a:p>
            <a:r>
              <a:rPr lang="en-US">
                <a:latin typeface="Abel"/>
              </a:rPr>
              <a:t>It has an </a:t>
            </a:r>
            <a:r>
              <a:rPr lang="en-US" b="1">
                <a:latin typeface="Abel"/>
              </a:rPr>
              <a:t>intuitive </a:t>
            </a:r>
            <a:r>
              <a:rPr lang="en-US">
                <a:latin typeface="Abel"/>
              </a:rPr>
              <a:t>and </a:t>
            </a:r>
            <a:r>
              <a:rPr lang="en-US" b="1">
                <a:latin typeface="Abel"/>
              </a:rPr>
              <a:t>easy to understand</a:t>
            </a:r>
            <a:r>
              <a:rPr lang="en-US">
                <a:latin typeface="Abel"/>
              </a:rPr>
              <a:t> API, while maintaining good predictive power.</a:t>
            </a:r>
          </a:p>
          <a:p>
            <a:endParaRPr lang="en-US">
              <a:latin typeface="Abel"/>
            </a:endParaRPr>
          </a:p>
          <a:p>
            <a:r>
              <a:rPr lang="en-US" b="1" err="1">
                <a:latin typeface="Abel"/>
              </a:rPr>
              <a:t>TextBlob</a:t>
            </a:r>
            <a:r>
              <a:rPr lang="en-US" b="1">
                <a:latin typeface="Abel"/>
              </a:rPr>
              <a:t> </a:t>
            </a:r>
            <a:r>
              <a:rPr lang="en-US">
                <a:latin typeface="Abel"/>
              </a:rPr>
              <a:t>accepts raw text directly and performs text </a:t>
            </a:r>
            <a:r>
              <a:rPr lang="en-US" b="1">
                <a:latin typeface="Abel"/>
              </a:rPr>
              <a:t>preprocessing steps </a:t>
            </a:r>
            <a:r>
              <a:rPr lang="en-US">
                <a:latin typeface="Abel"/>
              </a:rPr>
              <a:t>such as </a:t>
            </a:r>
            <a:r>
              <a:rPr lang="en-US" b="1">
                <a:latin typeface="Abel"/>
              </a:rPr>
              <a:t>tokenization </a:t>
            </a:r>
            <a:r>
              <a:rPr lang="en-US">
                <a:latin typeface="Abel"/>
              </a:rPr>
              <a:t>and sentence segmentation automatically. </a:t>
            </a:r>
          </a:p>
        </p:txBody>
      </p:sp>
      <p:pic>
        <p:nvPicPr>
          <p:cNvPr id="8" name="Picture 8" descr="Table&#10;&#10;Description automatically generated">
            <a:extLst>
              <a:ext uri="{FF2B5EF4-FFF2-40B4-BE49-F238E27FC236}">
                <a16:creationId xmlns:a16="http://schemas.microsoft.com/office/drawing/2014/main" id="{8ABED309-7367-DBFF-AA64-EEF0D21ECF1D}"/>
              </a:ext>
            </a:extLst>
          </p:cNvPr>
          <p:cNvPicPr>
            <a:picLocks noChangeAspect="1"/>
          </p:cNvPicPr>
          <p:nvPr/>
        </p:nvPicPr>
        <p:blipFill>
          <a:blip r:embed="rId3"/>
          <a:stretch>
            <a:fillRect/>
          </a:stretch>
        </p:blipFill>
        <p:spPr>
          <a:xfrm>
            <a:off x="4668837" y="2217376"/>
            <a:ext cx="4314824" cy="645247"/>
          </a:xfrm>
          <a:prstGeom prst="rect">
            <a:avLst/>
          </a:prstGeom>
        </p:spPr>
      </p:pic>
      <p:sp>
        <p:nvSpPr>
          <p:cNvPr id="11" name="Rectangle: Rounded Corners 10">
            <a:extLst>
              <a:ext uri="{FF2B5EF4-FFF2-40B4-BE49-F238E27FC236}">
                <a16:creationId xmlns:a16="http://schemas.microsoft.com/office/drawing/2014/main" id="{20B6C814-8AC8-EFF6-B4C0-50B675A1ECB3}"/>
              </a:ext>
            </a:extLst>
          </p:cNvPr>
          <p:cNvSpPr/>
          <p:nvPr/>
        </p:nvSpPr>
        <p:spPr>
          <a:xfrm flipV="1">
            <a:off x="404811" y="1682749"/>
            <a:ext cx="8441532" cy="35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2" descr="Folder Search with solid fill">
            <a:extLst>
              <a:ext uri="{FF2B5EF4-FFF2-40B4-BE49-F238E27FC236}">
                <a16:creationId xmlns:a16="http://schemas.microsoft.com/office/drawing/2014/main" id="{ED737EE2-E13E-933C-D149-BA09E9CF55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7" y="1975644"/>
            <a:ext cx="708025" cy="715963"/>
          </a:xfrm>
          <a:prstGeom prst="rect">
            <a:avLst/>
          </a:prstGeom>
        </p:spPr>
      </p:pic>
      <p:pic>
        <p:nvPicPr>
          <p:cNvPr id="13" name="Graphic 13" descr="Download from cloud with solid fill">
            <a:extLst>
              <a:ext uri="{FF2B5EF4-FFF2-40B4-BE49-F238E27FC236}">
                <a16:creationId xmlns:a16="http://schemas.microsoft.com/office/drawing/2014/main" id="{737468CC-E484-2D46-6684-C536254F82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549" y="2959893"/>
            <a:ext cx="592933" cy="600870"/>
          </a:xfrm>
          <a:prstGeom prst="rect">
            <a:avLst/>
          </a:prstGeom>
        </p:spPr>
      </p:pic>
      <p:pic>
        <p:nvPicPr>
          <p:cNvPr id="14" name="Graphic 14" descr="Cmd Terminal with solid fill">
            <a:extLst>
              <a:ext uri="{FF2B5EF4-FFF2-40B4-BE49-F238E27FC236}">
                <a16:creationId xmlns:a16="http://schemas.microsoft.com/office/drawing/2014/main" id="{84A0FC29-4BBC-A9B9-9C8E-B70BCE70D2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551" y="3801269"/>
            <a:ext cx="592932" cy="592932"/>
          </a:xfrm>
          <a:prstGeom prst="rect">
            <a:avLst/>
          </a:prstGeom>
        </p:spPr>
      </p:pic>
      <p:sp>
        <p:nvSpPr>
          <p:cNvPr id="15" name="TextBox 14">
            <a:extLst>
              <a:ext uri="{FF2B5EF4-FFF2-40B4-BE49-F238E27FC236}">
                <a16:creationId xmlns:a16="http://schemas.microsoft.com/office/drawing/2014/main" id="{6A6443C9-8192-08E0-59B4-183170B95A79}"/>
              </a:ext>
            </a:extLst>
          </p:cNvPr>
          <p:cNvSpPr txBox="1"/>
          <p:nvPr/>
        </p:nvSpPr>
        <p:spPr>
          <a:xfrm>
            <a:off x="4667249" y="1778000"/>
            <a:ext cx="25241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el"/>
              </a:rPr>
              <a:t>Positive Polarity Scores:</a:t>
            </a:r>
          </a:p>
        </p:txBody>
      </p:sp>
      <p:sp>
        <p:nvSpPr>
          <p:cNvPr id="17" name="TextBox 16">
            <a:extLst>
              <a:ext uri="{FF2B5EF4-FFF2-40B4-BE49-F238E27FC236}">
                <a16:creationId xmlns:a16="http://schemas.microsoft.com/office/drawing/2014/main" id="{BAF98ECF-314C-53E2-275F-BB28511C212C}"/>
              </a:ext>
            </a:extLst>
          </p:cNvPr>
          <p:cNvSpPr txBox="1"/>
          <p:nvPr/>
        </p:nvSpPr>
        <p:spPr>
          <a:xfrm>
            <a:off x="5191124" y="1976438"/>
            <a:ext cx="105568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latin typeface="Abel"/>
              </a:rPr>
              <a:t>comment_text</a:t>
            </a:r>
            <a:endParaRPr lang="en-US"/>
          </a:p>
        </p:txBody>
      </p:sp>
      <p:sp>
        <p:nvSpPr>
          <p:cNvPr id="18" name="TextBox 17">
            <a:extLst>
              <a:ext uri="{FF2B5EF4-FFF2-40B4-BE49-F238E27FC236}">
                <a16:creationId xmlns:a16="http://schemas.microsoft.com/office/drawing/2014/main" id="{6A01A917-C22D-9498-8DEA-67D873DAB909}"/>
              </a:ext>
            </a:extLst>
          </p:cNvPr>
          <p:cNvSpPr txBox="1"/>
          <p:nvPr/>
        </p:nvSpPr>
        <p:spPr>
          <a:xfrm>
            <a:off x="6949280" y="1976438"/>
            <a:ext cx="105568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Abel"/>
              </a:rPr>
              <a:t>date</a:t>
            </a:r>
            <a:endParaRPr lang="en-US"/>
          </a:p>
        </p:txBody>
      </p:sp>
      <p:sp>
        <p:nvSpPr>
          <p:cNvPr id="19" name="TextBox 18">
            <a:extLst>
              <a:ext uri="{FF2B5EF4-FFF2-40B4-BE49-F238E27FC236}">
                <a16:creationId xmlns:a16="http://schemas.microsoft.com/office/drawing/2014/main" id="{53C5715B-9940-25C3-E090-6D1C11B894EB}"/>
              </a:ext>
            </a:extLst>
          </p:cNvPr>
          <p:cNvSpPr txBox="1"/>
          <p:nvPr/>
        </p:nvSpPr>
        <p:spPr>
          <a:xfrm>
            <a:off x="8076405" y="1976438"/>
            <a:ext cx="105568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latin typeface="Abel"/>
              </a:rPr>
              <a:t>polarity_score</a:t>
            </a:r>
          </a:p>
        </p:txBody>
      </p:sp>
      <p:pic>
        <p:nvPicPr>
          <p:cNvPr id="10" name="Picture 10" descr="Graphical user interface, application&#10;&#10;Description automatically generated">
            <a:extLst>
              <a:ext uri="{FF2B5EF4-FFF2-40B4-BE49-F238E27FC236}">
                <a16:creationId xmlns:a16="http://schemas.microsoft.com/office/drawing/2014/main" id="{CACC86DB-620A-F106-1B2A-0FC0AB66CC4E}"/>
              </a:ext>
            </a:extLst>
          </p:cNvPr>
          <p:cNvPicPr>
            <a:picLocks noChangeAspect="1"/>
          </p:cNvPicPr>
          <p:nvPr/>
        </p:nvPicPr>
        <p:blipFill rotWithShape="1">
          <a:blip r:embed="rId10"/>
          <a:srcRect t="17959" r="-46" b="408"/>
          <a:stretch/>
        </p:blipFill>
        <p:spPr>
          <a:xfrm>
            <a:off x="4704557" y="3710206"/>
            <a:ext cx="4285061" cy="791453"/>
          </a:xfrm>
          <a:prstGeom prst="rect">
            <a:avLst/>
          </a:prstGeom>
        </p:spPr>
      </p:pic>
      <p:sp>
        <p:nvSpPr>
          <p:cNvPr id="16" name="TextBox 15">
            <a:extLst>
              <a:ext uri="{FF2B5EF4-FFF2-40B4-BE49-F238E27FC236}">
                <a16:creationId xmlns:a16="http://schemas.microsoft.com/office/drawing/2014/main" id="{450285F3-6E4B-1939-A1AC-504CAEE33738}"/>
              </a:ext>
            </a:extLst>
          </p:cNvPr>
          <p:cNvSpPr txBox="1"/>
          <p:nvPr/>
        </p:nvSpPr>
        <p:spPr>
          <a:xfrm>
            <a:off x="4667249" y="3258343"/>
            <a:ext cx="25241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el"/>
              </a:rPr>
              <a:t>Negative Polarity Scores:</a:t>
            </a:r>
          </a:p>
        </p:txBody>
      </p:sp>
      <p:sp>
        <p:nvSpPr>
          <p:cNvPr id="20" name="TextBox 19">
            <a:extLst>
              <a:ext uri="{FF2B5EF4-FFF2-40B4-BE49-F238E27FC236}">
                <a16:creationId xmlns:a16="http://schemas.microsoft.com/office/drawing/2014/main" id="{EFBC1ABB-2F78-2EB2-8D5E-DBE4DC10DA2A}"/>
              </a:ext>
            </a:extLst>
          </p:cNvPr>
          <p:cNvSpPr txBox="1"/>
          <p:nvPr/>
        </p:nvSpPr>
        <p:spPr>
          <a:xfrm>
            <a:off x="5214937" y="3464720"/>
            <a:ext cx="105568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latin typeface="Abel"/>
              </a:rPr>
              <a:t>comment_text</a:t>
            </a:r>
            <a:endParaRPr lang="en-US"/>
          </a:p>
        </p:txBody>
      </p:sp>
      <p:sp>
        <p:nvSpPr>
          <p:cNvPr id="21" name="TextBox 20">
            <a:extLst>
              <a:ext uri="{FF2B5EF4-FFF2-40B4-BE49-F238E27FC236}">
                <a16:creationId xmlns:a16="http://schemas.microsoft.com/office/drawing/2014/main" id="{52961D97-9645-255A-DB22-2B0368E4277C}"/>
              </a:ext>
            </a:extLst>
          </p:cNvPr>
          <p:cNvSpPr txBox="1"/>
          <p:nvPr/>
        </p:nvSpPr>
        <p:spPr>
          <a:xfrm>
            <a:off x="6973093" y="3464720"/>
            <a:ext cx="105568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Abel"/>
              </a:rPr>
              <a:t>date</a:t>
            </a:r>
            <a:endParaRPr lang="en-US"/>
          </a:p>
        </p:txBody>
      </p:sp>
      <p:sp>
        <p:nvSpPr>
          <p:cNvPr id="22" name="TextBox 21">
            <a:extLst>
              <a:ext uri="{FF2B5EF4-FFF2-40B4-BE49-F238E27FC236}">
                <a16:creationId xmlns:a16="http://schemas.microsoft.com/office/drawing/2014/main" id="{034A7FE2-F3C4-84FB-F6D0-B527F7AEEABF}"/>
              </a:ext>
            </a:extLst>
          </p:cNvPr>
          <p:cNvSpPr txBox="1"/>
          <p:nvPr/>
        </p:nvSpPr>
        <p:spPr>
          <a:xfrm>
            <a:off x="8076405" y="3464720"/>
            <a:ext cx="105568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latin typeface="Abel"/>
              </a:rPr>
              <a:t>polarity_score</a:t>
            </a:r>
          </a:p>
        </p:txBody>
      </p:sp>
      <p:sp>
        <p:nvSpPr>
          <p:cNvPr id="7" name="Rectangle 6">
            <a:extLst>
              <a:ext uri="{FF2B5EF4-FFF2-40B4-BE49-F238E27FC236}">
                <a16:creationId xmlns:a16="http://schemas.microsoft.com/office/drawing/2014/main" id="{9C663A98-7C1C-683F-F736-5D16424A8BD4}"/>
              </a:ext>
            </a:extLst>
          </p:cNvPr>
          <p:cNvSpPr/>
          <p:nvPr/>
        </p:nvSpPr>
        <p:spPr>
          <a:xfrm>
            <a:off x="380667" y="1162657"/>
            <a:ext cx="4042411" cy="401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el"/>
                <a:cs typeface="Arial"/>
              </a:rPr>
              <a:t>Why </a:t>
            </a:r>
            <a:r>
              <a:rPr lang="en-US" err="1">
                <a:latin typeface="Abel"/>
                <a:cs typeface="Arial"/>
              </a:rPr>
              <a:t>TextBlob</a:t>
            </a:r>
            <a:r>
              <a:rPr lang="en-US">
                <a:latin typeface="Abel"/>
                <a:cs typeface="Arial"/>
              </a:rPr>
              <a:t>?</a:t>
            </a:r>
            <a:endParaRPr lang="en-US"/>
          </a:p>
        </p:txBody>
      </p:sp>
    </p:spTree>
    <p:extLst>
      <p:ext uri="{BB962C8B-B14F-4D97-AF65-F5344CB8AC3E}">
        <p14:creationId xmlns:p14="http://schemas.microsoft.com/office/powerpoint/2010/main" val="3010748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6"/>
          <p:cNvSpPr txBox="1">
            <a:spLocks noGrp="1"/>
          </p:cNvSpPr>
          <p:nvPr>
            <p:ph type="ctrTitle"/>
          </p:nvPr>
        </p:nvSpPr>
        <p:spPr>
          <a:xfrm>
            <a:off x="610476" y="371745"/>
            <a:ext cx="3586701"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MACHINE LEARNING </a:t>
            </a:r>
            <a:endParaRPr/>
          </a:p>
        </p:txBody>
      </p:sp>
      <p:sp>
        <p:nvSpPr>
          <p:cNvPr id="770" name="Google Shape;770;p46"/>
          <p:cNvSpPr txBox="1"/>
          <p:nvPr/>
        </p:nvSpPr>
        <p:spPr>
          <a:xfrm>
            <a:off x="2816729" y="1440956"/>
            <a:ext cx="1255800" cy="480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1"/>
                </a:solidFill>
                <a:latin typeface="Abel"/>
                <a:ea typeface="Abel"/>
                <a:cs typeface="Abel"/>
                <a:sym typeface="Abel"/>
              </a:rPr>
              <a:t>Model Creation</a:t>
            </a:r>
            <a:endParaRPr>
              <a:solidFill>
                <a:schemeClr val="dk1"/>
              </a:solidFill>
              <a:latin typeface="Abel"/>
              <a:ea typeface="Abel"/>
              <a:cs typeface="Abel"/>
              <a:sym typeface="Abel"/>
            </a:endParaRPr>
          </a:p>
        </p:txBody>
      </p:sp>
      <p:sp>
        <p:nvSpPr>
          <p:cNvPr id="771" name="Google Shape;771;p46"/>
          <p:cNvSpPr txBox="1"/>
          <p:nvPr/>
        </p:nvSpPr>
        <p:spPr>
          <a:xfrm>
            <a:off x="1329628" y="1339927"/>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Abel"/>
                <a:ea typeface="Abel"/>
                <a:cs typeface="Abel"/>
                <a:sym typeface="Abel"/>
              </a:rPr>
              <a:t>01</a:t>
            </a:r>
            <a:endParaRPr sz="2400">
              <a:solidFill>
                <a:schemeClr val="dk1"/>
              </a:solidFill>
              <a:latin typeface="Abel"/>
              <a:ea typeface="Abel"/>
              <a:cs typeface="Abel"/>
              <a:sym typeface="Abel"/>
            </a:endParaRPr>
          </a:p>
        </p:txBody>
      </p:sp>
      <p:sp>
        <p:nvSpPr>
          <p:cNvPr id="772" name="Google Shape;772;p46"/>
          <p:cNvSpPr txBox="1"/>
          <p:nvPr/>
        </p:nvSpPr>
        <p:spPr>
          <a:xfrm>
            <a:off x="2160171" y="2207490"/>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Abel"/>
                <a:ea typeface="Abel"/>
                <a:cs typeface="Abel"/>
                <a:sym typeface="Abel"/>
              </a:rPr>
              <a:t>02</a:t>
            </a:r>
            <a:endParaRPr sz="2400">
              <a:solidFill>
                <a:schemeClr val="dk1"/>
              </a:solidFill>
              <a:latin typeface="Abel"/>
              <a:ea typeface="Abel"/>
              <a:cs typeface="Abel"/>
              <a:sym typeface="Abel"/>
            </a:endParaRPr>
          </a:p>
        </p:txBody>
      </p:sp>
      <p:sp>
        <p:nvSpPr>
          <p:cNvPr id="773" name="Google Shape;773;p46"/>
          <p:cNvSpPr txBox="1"/>
          <p:nvPr/>
        </p:nvSpPr>
        <p:spPr>
          <a:xfrm>
            <a:off x="2762114" y="3075053"/>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Abel"/>
                <a:ea typeface="Abel"/>
                <a:cs typeface="Abel"/>
                <a:sym typeface="Abel"/>
              </a:rPr>
              <a:t>03</a:t>
            </a:r>
            <a:endParaRPr sz="2400">
              <a:solidFill>
                <a:schemeClr val="dk1"/>
              </a:solidFill>
              <a:latin typeface="Abel"/>
              <a:ea typeface="Abel"/>
              <a:cs typeface="Abel"/>
              <a:sym typeface="Abel"/>
            </a:endParaRPr>
          </a:p>
        </p:txBody>
      </p:sp>
      <p:cxnSp>
        <p:nvCxnSpPr>
          <p:cNvPr id="775" name="Google Shape;775;p46"/>
          <p:cNvCxnSpPr/>
          <p:nvPr/>
        </p:nvCxnSpPr>
        <p:spPr>
          <a:xfrm>
            <a:off x="1991125" y="1051125"/>
            <a:ext cx="3167700" cy="4122000"/>
          </a:xfrm>
          <a:prstGeom prst="straightConnector1">
            <a:avLst/>
          </a:prstGeom>
          <a:noFill/>
          <a:ln w="19050" cap="flat" cmpd="sng">
            <a:solidFill>
              <a:schemeClr val="accent1"/>
            </a:solidFill>
            <a:prstDash val="solid"/>
            <a:round/>
            <a:headEnd type="none" w="med" len="med"/>
            <a:tailEnd type="none" w="med" len="med"/>
          </a:ln>
        </p:spPr>
      </p:cxnSp>
      <p:cxnSp>
        <p:nvCxnSpPr>
          <p:cNvPr id="776" name="Google Shape;776;p46"/>
          <p:cNvCxnSpPr/>
          <p:nvPr/>
        </p:nvCxnSpPr>
        <p:spPr>
          <a:xfrm rot="10800000">
            <a:off x="1559900" y="1880875"/>
            <a:ext cx="1420500" cy="0"/>
          </a:xfrm>
          <a:prstGeom prst="straightConnector1">
            <a:avLst/>
          </a:prstGeom>
          <a:noFill/>
          <a:ln w="19050" cap="flat" cmpd="sng">
            <a:solidFill>
              <a:schemeClr val="accent1"/>
            </a:solidFill>
            <a:prstDash val="solid"/>
            <a:round/>
            <a:headEnd type="none" w="med" len="med"/>
            <a:tailEnd type="none" w="med" len="med"/>
          </a:ln>
        </p:spPr>
      </p:cxnSp>
      <p:sp>
        <p:nvSpPr>
          <p:cNvPr id="777" name="Google Shape;777;p46"/>
          <p:cNvSpPr txBox="1"/>
          <p:nvPr/>
        </p:nvSpPr>
        <p:spPr>
          <a:xfrm>
            <a:off x="4072528" y="1458142"/>
            <a:ext cx="3832219" cy="4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chemeClr val="dk1"/>
                </a:solidFill>
                <a:latin typeface="Open Sans Light"/>
                <a:ea typeface="Open Sans Light"/>
                <a:cs typeface="Open Sans Light"/>
                <a:sym typeface="Open Sans Light"/>
              </a:rPr>
              <a:t>Feature Selection, Data Split, Hyperparameter Tuning </a:t>
            </a:r>
            <a:endParaRPr sz="1200">
              <a:solidFill>
                <a:schemeClr val="dk1"/>
              </a:solidFill>
              <a:latin typeface="Open Sans Light"/>
              <a:ea typeface="Open Sans Light"/>
              <a:cs typeface="Open Sans Light"/>
              <a:sym typeface="Open Sans Light"/>
            </a:endParaRPr>
          </a:p>
        </p:txBody>
      </p:sp>
      <p:cxnSp>
        <p:nvCxnSpPr>
          <p:cNvPr id="778" name="Google Shape;778;p46"/>
          <p:cNvCxnSpPr/>
          <p:nvPr/>
        </p:nvCxnSpPr>
        <p:spPr>
          <a:xfrm rot="10800000">
            <a:off x="2382525" y="2748150"/>
            <a:ext cx="1255800" cy="0"/>
          </a:xfrm>
          <a:prstGeom prst="straightConnector1">
            <a:avLst/>
          </a:prstGeom>
          <a:noFill/>
          <a:ln w="19050" cap="flat" cmpd="sng">
            <a:solidFill>
              <a:schemeClr val="accent1"/>
            </a:solidFill>
            <a:prstDash val="solid"/>
            <a:round/>
            <a:headEnd type="none" w="med" len="med"/>
            <a:tailEnd type="none" w="med" len="med"/>
          </a:ln>
        </p:spPr>
      </p:cxnSp>
      <p:cxnSp>
        <p:nvCxnSpPr>
          <p:cNvPr id="779" name="Google Shape;779;p46"/>
          <p:cNvCxnSpPr/>
          <p:nvPr/>
        </p:nvCxnSpPr>
        <p:spPr>
          <a:xfrm rot="10800000">
            <a:off x="2982925" y="3616450"/>
            <a:ext cx="1330200" cy="0"/>
          </a:xfrm>
          <a:prstGeom prst="straightConnector1">
            <a:avLst/>
          </a:prstGeom>
          <a:noFill/>
          <a:ln w="19050" cap="flat" cmpd="sng">
            <a:solidFill>
              <a:schemeClr val="accent1"/>
            </a:solidFill>
            <a:prstDash val="solid"/>
            <a:round/>
            <a:headEnd type="none" w="med" len="med"/>
            <a:tailEnd type="none" w="med" len="med"/>
          </a:ln>
        </p:spPr>
      </p:cxnSp>
      <p:sp>
        <p:nvSpPr>
          <p:cNvPr id="781" name="Google Shape;781;p46"/>
          <p:cNvSpPr txBox="1"/>
          <p:nvPr/>
        </p:nvSpPr>
        <p:spPr>
          <a:xfrm>
            <a:off x="3471937" y="2307435"/>
            <a:ext cx="1338075" cy="480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1"/>
                </a:solidFill>
                <a:latin typeface="Abel"/>
                <a:ea typeface="Abel"/>
                <a:cs typeface="Abel"/>
                <a:sym typeface="Abel"/>
              </a:rPr>
              <a:t>Model Evaluation</a:t>
            </a:r>
            <a:endParaRPr>
              <a:solidFill>
                <a:schemeClr val="dk1"/>
              </a:solidFill>
              <a:latin typeface="Abel"/>
              <a:ea typeface="Abel"/>
              <a:cs typeface="Abel"/>
              <a:sym typeface="Abel"/>
            </a:endParaRPr>
          </a:p>
        </p:txBody>
      </p:sp>
      <p:sp>
        <p:nvSpPr>
          <p:cNvPr id="782" name="Google Shape;782;p46"/>
          <p:cNvSpPr txBox="1"/>
          <p:nvPr/>
        </p:nvSpPr>
        <p:spPr>
          <a:xfrm>
            <a:off x="4810012" y="2329949"/>
            <a:ext cx="2740579" cy="4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pen Sans Light"/>
                <a:ea typeface="Open Sans Light"/>
                <a:cs typeface="Open Sans Light"/>
                <a:sym typeface="Open Sans Light"/>
              </a:rPr>
              <a:t>Accuracy, Speed, Computational Cost</a:t>
            </a:r>
            <a:endParaRPr sz="1200">
              <a:solidFill>
                <a:schemeClr val="dk1"/>
              </a:solidFill>
              <a:latin typeface="Open Sans Light"/>
              <a:ea typeface="Open Sans Light"/>
              <a:cs typeface="Open Sans Light"/>
              <a:sym typeface="Open Sans Light"/>
            </a:endParaRPr>
          </a:p>
        </p:txBody>
      </p:sp>
      <p:sp>
        <p:nvSpPr>
          <p:cNvPr id="783" name="Google Shape;783;p46"/>
          <p:cNvSpPr txBox="1"/>
          <p:nvPr/>
        </p:nvSpPr>
        <p:spPr>
          <a:xfrm>
            <a:off x="4145713" y="3179242"/>
            <a:ext cx="1338075" cy="480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1"/>
                </a:solidFill>
                <a:latin typeface="Abel"/>
                <a:ea typeface="Abel"/>
                <a:cs typeface="Abel"/>
                <a:sym typeface="Abel"/>
              </a:rPr>
              <a:t>Model Prediction</a:t>
            </a:r>
            <a:endParaRPr>
              <a:solidFill>
                <a:schemeClr val="dk1"/>
              </a:solidFill>
              <a:latin typeface="Abel"/>
              <a:ea typeface="Abel"/>
              <a:cs typeface="Abel"/>
              <a:sym typeface="Abel"/>
            </a:endParaRPr>
          </a:p>
        </p:txBody>
      </p:sp>
      <p:sp>
        <p:nvSpPr>
          <p:cNvPr id="784" name="Google Shape;784;p46"/>
          <p:cNvSpPr txBox="1"/>
          <p:nvPr/>
        </p:nvSpPr>
        <p:spPr>
          <a:xfrm>
            <a:off x="5483788" y="3179242"/>
            <a:ext cx="2740579" cy="4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chemeClr val="dk1"/>
                </a:solidFill>
                <a:latin typeface="Open Sans Light"/>
                <a:ea typeface="Open Sans Light"/>
                <a:cs typeface="Open Sans Light"/>
                <a:sym typeface="Open Sans Light"/>
              </a:rPr>
              <a:t>Prediction Query, Prediction Results</a:t>
            </a:r>
            <a:endParaRPr sz="1200">
              <a:solidFill>
                <a:schemeClr val="dk1"/>
              </a:solidFill>
              <a:latin typeface="Open Sans Light"/>
              <a:ea typeface="Open Sans Light"/>
              <a:cs typeface="Open Sans Light"/>
              <a:sym typeface="Open Sans Light"/>
            </a:endParaRPr>
          </a:p>
        </p:txBody>
      </p:sp>
      <p:cxnSp>
        <p:nvCxnSpPr>
          <p:cNvPr id="787" name="Google Shape;787;p46"/>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 name="Rectangle 1">
            <a:extLst>
              <a:ext uri="{FF2B5EF4-FFF2-40B4-BE49-F238E27FC236}">
                <a16:creationId xmlns:a16="http://schemas.microsoft.com/office/drawing/2014/main" id="{1A854443-37C6-D3EE-D430-4AE10FFBA0D6}"/>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rPr>
              <a:t>Zifeng</a:t>
            </a:r>
            <a:endParaRPr lang="en-IT" sz="900" err="1">
              <a:solidFill>
                <a:schemeClr val="tx1"/>
              </a:solidFill>
            </a:endParaRPr>
          </a:p>
        </p:txBody>
      </p:sp>
    </p:spTree>
    <p:extLst>
      <p:ext uri="{BB962C8B-B14F-4D97-AF65-F5344CB8AC3E}">
        <p14:creationId xmlns:p14="http://schemas.microsoft.com/office/powerpoint/2010/main" val="4138572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D704-F71B-6BB9-F61E-B900DEABFCCE}"/>
              </a:ext>
            </a:extLst>
          </p:cNvPr>
          <p:cNvSpPr>
            <a:spLocks noGrp="1"/>
          </p:cNvSpPr>
          <p:nvPr>
            <p:ph type="ctrTitle"/>
          </p:nvPr>
        </p:nvSpPr>
        <p:spPr/>
        <p:txBody>
          <a:bodyPr/>
          <a:lstStyle/>
          <a:p>
            <a:r>
              <a:rPr lang="en-US"/>
              <a:t>MODEL CREATION</a:t>
            </a:r>
          </a:p>
        </p:txBody>
      </p:sp>
      <p:pic>
        <p:nvPicPr>
          <p:cNvPr id="4" name="Picture 3" descr="Text&#10;&#10;Description automatically generated">
            <a:extLst>
              <a:ext uri="{FF2B5EF4-FFF2-40B4-BE49-F238E27FC236}">
                <a16:creationId xmlns:a16="http://schemas.microsoft.com/office/drawing/2014/main" id="{C55A89B0-8436-1502-9E4B-7C46C5BF8EC5}"/>
              </a:ext>
            </a:extLst>
          </p:cNvPr>
          <p:cNvPicPr>
            <a:picLocks noChangeAspect="1"/>
          </p:cNvPicPr>
          <p:nvPr/>
        </p:nvPicPr>
        <p:blipFill>
          <a:blip r:embed="rId3"/>
          <a:stretch>
            <a:fillRect/>
          </a:stretch>
        </p:blipFill>
        <p:spPr>
          <a:xfrm>
            <a:off x="610477" y="1031285"/>
            <a:ext cx="5582952" cy="3494946"/>
          </a:xfrm>
          <a:prstGeom prst="rect">
            <a:avLst/>
          </a:prstGeom>
        </p:spPr>
      </p:pic>
      <p:sp>
        <p:nvSpPr>
          <p:cNvPr id="14" name="TextBox 13">
            <a:extLst>
              <a:ext uri="{FF2B5EF4-FFF2-40B4-BE49-F238E27FC236}">
                <a16:creationId xmlns:a16="http://schemas.microsoft.com/office/drawing/2014/main" id="{ECB08323-921D-06A0-0D8E-7159CD96F792}"/>
              </a:ext>
            </a:extLst>
          </p:cNvPr>
          <p:cNvSpPr txBox="1"/>
          <p:nvPr/>
        </p:nvSpPr>
        <p:spPr>
          <a:xfrm>
            <a:off x="6599977" y="371745"/>
            <a:ext cx="2195107" cy="830997"/>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200" b="1"/>
              <a:t>Model Selection</a:t>
            </a:r>
          </a:p>
          <a:p>
            <a:pPr marL="171450" indent="-171450">
              <a:buFont typeface="Arial" panose="020B0604020202020204" pitchFamily="34" charset="0"/>
              <a:buChar char="•"/>
            </a:pPr>
            <a:r>
              <a:rPr lang="en-US" sz="1200"/>
              <a:t>Linear Regression, Random Forest, Boosted Trees and more</a:t>
            </a:r>
          </a:p>
        </p:txBody>
      </p:sp>
      <p:cxnSp>
        <p:nvCxnSpPr>
          <p:cNvPr id="16" name="Elbow Connector 15">
            <a:extLst>
              <a:ext uri="{FF2B5EF4-FFF2-40B4-BE49-F238E27FC236}">
                <a16:creationId xmlns:a16="http://schemas.microsoft.com/office/drawing/2014/main" id="{1808C2F4-0746-7512-CEC6-685CCA7965CB}"/>
              </a:ext>
            </a:extLst>
          </p:cNvPr>
          <p:cNvCxnSpPr>
            <a:cxnSpLocks/>
            <a:stCxn id="14" idx="1"/>
          </p:cNvCxnSpPr>
          <p:nvPr/>
        </p:nvCxnSpPr>
        <p:spPr>
          <a:xfrm rot="10800000" flipV="1">
            <a:off x="3227659" y="787243"/>
            <a:ext cx="3372319" cy="860949"/>
          </a:xfrm>
          <a:prstGeom prst="bentConnector3">
            <a:avLst>
              <a:gd name="adj1" fmla="val 4750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6D51D7F-8619-1980-BBB7-30013836285D}"/>
              </a:ext>
            </a:extLst>
          </p:cNvPr>
          <p:cNvSpPr txBox="1"/>
          <p:nvPr/>
        </p:nvSpPr>
        <p:spPr>
          <a:xfrm>
            <a:off x="6599977" y="1451495"/>
            <a:ext cx="2210634" cy="64633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200" b="1"/>
              <a:t>Data Split</a:t>
            </a:r>
          </a:p>
          <a:p>
            <a:pPr marL="171450" indent="-171450">
              <a:buFont typeface="Arial" panose="020B0604020202020204" pitchFamily="34" charset="0"/>
              <a:buChar char="•"/>
            </a:pPr>
            <a:r>
              <a:rPr lang="en-US" sz="1200"/>
              <a:t>Auto, Random, Sequential, Custom, None</a:t>
            </a:r>
            <a:r>
              <a:rPr lang="en-US" sz="1200" b="1"/>
              <a:t> </a:t>
            </a:r>
          </a:p>
        </p:txBody>
      </p:sp>
      <p:cxnSp>
        <p:nvCxnSpPr>
          <p:cNvPr id="22" name="Elbow Connector 21">
            <a:extLst>
              <a:ext uri="{FF2B5EF4-FFF2-40B4-BE49-F238E27FC236}">
                <a16:creationId xmlns:a16="http://schemas.microsoft.com/office/drawing/2014/main" id="{E5FDB4E1-ED85-B92F-CE10-C65134BD81BA}"/>
              </a:ext>
            </a:extLst>
          </p:cNvPr>
          <p:cNvCxnSpPr>
            <a:cxnSpLocks/>
            <a:stCxn id="19" idx="1"/>
          </p:cNvCxnSpPr>
          <p:nvPr/>
        </p:nvCxnSpPr>
        <p:spPr>
          <a:xfrm rot="10800000" flipV="1">
            <a:off x="3693695" y="1774661"/>
            <a:ext cx="2906282" cy="1775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FFEFB58-781B-0B66-761A-095F32486F79}"/>
              </a:ext>
            </a:extLst>
          </p:cNvPr>
          <p:cNvSpPr txBox="1"/>
          <p:nvPr/>
        </p:nvSpPr>
        <p:spPr>
          <a:xfrm>
            <a:off x="6599977" y="2410571"/>
            <a:ext cx="2471595" cy="64633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200" b="1"/>
              <a:t>Hyperparameter Tuning</a:t>
            </a:r>
          </a:p>
          <a:p>
            <a:pPr marL="171450" indent="-171450">
              <a:buFont typeface="Arial" panose="020B0604020202020204" pitchFamily="34" charset="0"/>
              <a:buChar char="•"/>
            </a:pPr>
            <a:r>
              <a:rPr lang="en-US" sz="1200"/>
              <a:t>Google Vizier, Random search, Grid Search</a:t>
            </a:r>
            <a:r>
              <a:rPr lang="en-US" sz="1200" b="1"/>
              <a:t> </a:t>
            </a:r>
          </a:p>
        </p:txBody>
      </p:sp>
      <p:cxnSp>
        <p:nvCxnSpPr>
          <p:cNvPr id="29" name="Elbow Connector 28">
            <a:extLst>
              <a:ext uri="{FF2B5EF4-FFF2-40B4-BE49-F238E27FC236}">
                <a16:creationId xmlns:a16="http://schemas.microsoft.com/office/drawing/2014/main" id="{EF922D5C-C9BE-AE89-A0A5-FA33F66ECDA2}"/>
              </a:ext>
            </a:extLst>
          </p:cNvPr>
          <p:cNvCxnSpPr>
            <a:stCxn id="25" idx="1"/>
          </p:cNvCxnSpPr>
          <p:nvPr/>
        </p:nvCxnSpPr>
        <p:spPr>
          <a:xfrm rot="10800000">
            <a:off x="4572007" y="2114783"/>
            <a:ext cx="2027971" cy="6189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29B17A5-34FE-07DB-93CC-AF8B668D13B9}"/>
              </a:ext>
            </a:extLst>
          </p:cNvPr>
          <p:cNvSpPr txBox="1"/>
          <p:nvPr/>
        </p:nvSpPr>
        <p:spPr>
          <a:xfrm>
            <a:off x="6599977" y="3252135"/>
            <a:ext cx="1933546" cy="1200329"/>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200" b="1"/>
              <a:t>Feature Selection</a:t>
            </a:r>
          </a:p>
          <a:p>
            <a:pPr marL="171450" indent="-171450">
              <a:buFont typeface="Arial" panose="020B0604020202020204" pitchFamily="34" charset="0"/>
              <a:buChar char="•"/>
            </a:pPr>
            <a:r>
              <a:rPr lang="en-US" sz="1200"/>
              <a:t>Removed features that were not interpretable in visualization </a:t>
            </a:r>
          </a:p>
          <a:p>
            <a:pPr marL="171450" indent="-171450">
              <a:buFont typeface="Arial" panose="020B0604020202020204" pitchFamily="34" charset="0"/>
              <a:buChar char="•"/>
            </a:pPr>
            <a:r>
              <a:rPr lang="en-US" sz="1200"/>
              <a:t>Block number, Street name and more</a:t>
            </a:r>
          </a:p>
        </p:txBody>
      </p:sp>
      <p:sp>
        <p:nvSpPr>
          <p:cNvPr id="32" name="Right Brace 31">
            <a:extLst>
              <a:ext uri="{FF2B5EF4-FFF2-40B4-BE49-F238E27FC236}">
                <a16:creationId xmlns:a16="http://schemas.microsoft.com/office/drawing/2014/main" id="{921F6B64-4379-E746-6372-B5D18722D537}"/>
              </a:ext>
            </a:extLst>
          </p:cNvPr>
          <p:cNvSpPr/>
          <p:nvPr/>
        </p:nvSpPr>
        <p:spPr>
          <a:xfrm>
            <a:off x="2534970" y="2459059"/>
            <a:ext cx="633907" cy="1446205"/>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3FC6DC65-5766-A24E-BB54-04CA07D440D0}"/>
              </a:ext>
            </a:extLst>
          </p:cNvPr>
          <p:cNvCxnSpPr>
            <a:cxnSpLocks/>
            <a:stCxn id="31" idx="1"/>
          </p:cNvCxnSpPr>
          <p:nvPr/>
        </p:nvCxnSpPr>
        <p:spPr>
          <a:xfrm rot="10800000">
            <a:off x="2851923" y="3191280"/>
            <a:ext cx="3748054" cy="6610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1CF6461-CA97-858A-A8BB-B6222279415E}"/>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rPr>
              <a:t>Zifeng</a:t>
            </a:r>
            <a:endParaRPr lang="en-IT" sz="900" err="1">
              <a:solidFill>
                <a:schemeClr val="tx1"/>
              </a:solidFill>
            </a:endParaRPr>
          </a:p>
        </p:txBody>
      </p:sp>
    </p:spTree>
    <p:extLst>
      <p:ext uri="{BB962C8B-B14F-4D97-AF65-F5344CB8AC3E}">
        <p14:creationId xmlns:p14="http://schemas.microsoft.com/office/powerpoint/2010/main" val="393739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p>
            <a:r>
              <a:rPr lang="en"/>
              <a:t>Presentation outline</a:t>
            </a:r>
            <a:endParaRPr/>
          </a:p>
        </p:txBody>
      </p:sp>
      <p:sp>
        <p:nvSpPr>
          <p:cNvPr id="167" name="Google Shape;167;p32"/>
          <p:cNvSpPr txBox="1">
            <a:spLocks noGrp="1"/>
          </p:cNvSpPr>
          <p:nvPr>
            <p:ph type="ctrTitle"/>
          </p:nvPr>
        </p:nvSpPr>
        <p:spPr>
          <a:xfrm>
            <a:off x="2321727" y="709792"/>
            <a:ext cx="2251800" cy="577800"/>
          </a:xfrm>
          <a:prstGeom prst="rect">
            <a:avLst/>
          </a:prstGeom>
        </p:spPr>
        <p:txBody>
          <a:bodyPr spcFirstLastPara="1" wrap="square" lIns="91425" tIns="91425" rIns="91425" bIns="91425" anchor="b" anchorCtr="0">
            <a:noAutofit/>
          </a:bodyPr>
          <a:lstStyle/>
          <a:p>
            <a:r>
              <a:rPr lang="en"/>
              <a:t>INTRODUCTION</a:t>
            </a:r>
          </a:p>
        </p:txBody>
      </p:sp>
      <p:sp>
        <p:nvSpPr>
          <p:cNvPr id="169" name="Google Shape;169;p32"/>
          <p:cNvSpPr txBox="1">
            <a:spLocks noGrp="1"/>
          </p:cNvSpPr>
          <p:nvPr>
            <p:ph type="title" idx="2"/>
          </p:nvPr>
        </p:nvSpPr>
        <p:spPr>
          <a:xfrm>
            <a:off x="5455900" y="767644"/>
            <a:ext cx="1160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0" name="Google Shape;170;p32"/>
          <p:cNvSpPr txBox="1">
            <a:spLocks noGrp="1"/>
          </p:cNvSpPr>
          <p:nvPr>
            <p:ph type="ctrTitle" idx="3"/>
          </p:nvPr>
        </p:nvSpPr>
        <p:spPr>
          <a:xfrm>
            <a:off x="2321727" y="1363093"/>
            <a:ext cx="2251800" cy="577800"/>
          </a:xfrm>
          <a:prstGeom prst="rect">
            <a:avLst/>
          </a:prstGeom>
        </p:spPr>
        <p:txBody>
          <a:bodyPr spcFirstLastPara="1" wrap="square" lIns="91425" tIns="91425" rIns="91425" bIns="91425" anchor="b" anchorCtr="0">
            <a:noAutofit/>
          </a:bodyPr>
          <a:lstStyle/>
          <a:p>
            <a:r>
              <a:rPr lang="en"/>
              <a:t>DATA SOURCES</a:t>
            </a:r>
          </a:p>
        </p:txBody>
      </p:sp>
      <p:sp>
        <p:nvSpPr>
          <p:cNvPr id="171" name="Google Shape;171;p32"/>
          <p:cNvSpPr txBox="1">
            <a:spLocks noGrp="1"/>
          </p:cNvSpPr>
          <p:nvPr>
            <p:ph type="title" idx="5"/>
          </p:nvPr>
        </p:nvSpPr>
        <p:spPr>
          <a:xfrm>
            <a:off x="5455900" y="1439765"/>
            <a:ext cx="1160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72" name="Google Shape;172;p32"/>
          <p:cNvSpPr txBox="1">
            <a:spLocks noGrp="1"/>
          </p:cNvSpPr>
          <p:nvPr>
            <p:ph type="ctrTitle" idx="6"/>
          </p:nvPr>
        </p:nvSpPr>
        <p:spPr>
          <a:xfrm>
            <a:off x="2321727" y="2560339"/>
            <a:ext cx="2251800" cy="577800"/>
          </a:xfrm>
          <a:prstGeom prst="rect">
            <a:avLst/>
          </a:prstGeom>
        </p:spPr>
        <p:txBody>
          <a:bodyPr spcFirstLastPara="1" wrap="square" lIns="91425" tIns="91425" rIns="91425" bIns="91425" anchor="b" anchorCtr="0">
            <a:noAutofit/>
          </a:bodyPr>
          <a:lstStyle/>
          <a:p>
            <a:r>
              <a:rPr lang="en"/>
              <a:t>SENTIMENT ANALYSIS</a:t>
            </a:r>
          </a:p>
        </p:txBody>
      </p:sp>
      <p:sp>
        <p:nvSpPr>
          <p:cNvPr id="173" name="Google Shape;173;p32"/>
          <p:cNvSpPr txBox="1">
            <a:spLocks noGrp="1"/>
          </p:cNvSpPr>
          <p:nvPr>
            <p:ph type="title" idx="7"/>
          </p:nvPr>
        </p:nvSpPr>
        <p:spPr>
          <a:xfrm>
            <a:off x="5455900" y="2062086"/>
            <a:ext cx="1160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74" name="Google Shape;174;p32"/>
          <p:cNvSpPr txBox="1">
            <a:spLocks noGrp="1"/>
          </p:cNvSpPr>
          <p:nvPr>
            <p:ph type="ctrTitle" idx="8"/>
          </p:nvPr>
        </p:nvSpPr>
        <p:spPr>
          <a:xfrm>
            <a:off x="2321726" y="3890016"/>
            <a:ext cx="2251800" cy="577800"/>
          </a:xfrm>
          <a:prstGeom prst="rect">
            <a:avLst/>
          </a:prstGeom>
        </p:spPr>
        <p:txBody>
          <a:bodyPr spcFirstLastPara="1" wrap="square" lIns="91425" tIns="91425" rIns="91425" bIns="91425" anchor="b" anchorCtr="0">
            <a:noAutofit/>
          </a:bodyPr>
          <a:lstStyle/>
          <a:p>
            <a:r>
              <a:rPr lang="en"/>
              <a:t>DASHBOARDS</a:t>
            </a:r>
            <a:endParaRPr lang="en-US"/>
          </a:p>
        </p:txBody>
      </p:sp>
      <p:sp>
        <p:nvSpPr>
          <p:cNvPr id="175" name="Google Shape;175;p32"/>
          <p:cNvSpPr txBox="1">
            <a:spLocks noGrp="1"/>
          </p:cNvSpPr>
          <p:nvPr>
            <p:ph type="title" idx="9"/>
          </p:nvPr>
        </p:nvSpPr>
        <p:spPr>
          <a:xfrm>
            <a:off x="5455900" y="2696545"/>
            <a:ext cx="1160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178" name="Google Shape;178;p32"/>
          <p:cNvCxnSpPr/>
          <p:nvPr/>
        </p:nvCxnSpPr>
        <p:spPr>
          <a:xfrm>
            <a:off x="5220150" y="-44950"/>
            <a:ext cx="0" cy="5257500"/>
          </a:xfrm>
          <a:prstGeom prst="straightConnector1">
            <a:avLst/>
          </a:prstGeom>
          <a:noFill/>
          <a:ln w="19050" cap="flat" cmpd="sng">
            <a:solidFill>
              <a:schemeClr val="accent1"/>
            </a:solidFill>
            <a:prstDash val="solid"/>
            <a:round/>
            <a:headEnd type="none" w="med" len="med"/>
            <a:tailEnd type="none" w="med" len="med"/>
          </a:ln>
        </p:spPr>
      </p:cxnSp>
      <p:cxnSp>
        <p:nvCxnSpPr>
          <p:cNvPr id="179" name="Google Shape;179;p32"/>
          <p:cNvCxnSpPr/>
          <p:nvPr/>
        </p:nvCxnSpPr>
        <p:spPr>
          <a:xfrm rot="10800000">
            <a:off x="4937600" y="1056544"/>
            <a:ext cx="366000" cy="0"/>
          </a:xfrm>
          <a:prstGeom prst="straightConnector1">
            <a:avLst/>
          </a:prstGeom>
          <a:noFill/>
          <a:ln w="19050" cap="flat" cmpd="sng">
            <a:solidFill>
              <a:schemeClr val="accent1"/>
            </a:solidFill>
            <a:prstDash val="solid"/>
            <a:round/>
            <a:headEnd type="none" w="med" len="med"/>
            <a:tailEnd type="none" w="med" len="med"/>
          </a:ln>
        </p:spPr>
      </p:cxnSp>
      <p:cxnSp>
        <p:nvCxnSpPr>
          <p:cNvPr id="180" name="Google Shape;180;p32"/>
          <p:cNvCxnSpPr/>
          <p:nvPr/>
        </p:nvCxnSpPr>
        <p:spPr>
          <a:xfrm rot="10800000">
            <a:off x="4937600" y="1702922"/>
            <a:ext cx="366000" cy="0"/>
          </a:xfrm>
          <a:prstGeom prst="straightConnector1">
            <a:avLst/>
          </a:prstGeom>
          <a:noFill/>
          <a:ln w="19050" cap="flat" cmpd="sng">
            <a:solidFill>
              <a:schemeClr val="accent1"/>
            </a:solidFill>
            <a:prstDash val="solid"/>
            <a:round/>
            <a:headEnd type="none" w="med" len="med"/>
            <a:tailEnd type="none" w="med" len="med"/>
          </a:ln>
        </p:spPr>
      </p:cxnSp>
      <p:cxnSp>
        <p:nvCxnSpPr>
          <p:cNvPr id="181" name="Google Shape;181;p32"/>
          <p:cNvCxnSpPr/>
          <p:nvPr/>
        </p:nvCxnSpPr>
        <p:spPr>
          <a:xfrm rot="10800000">
            <a:off x="4937600" y="2278905"/>
            <a:ext cx="366000" cy="0"/>
          </a:xfrm>
          <a:prstGeom prst="straightConnector1">
            <a:avLst/>
          </a:prstGeom>
          <a:noFill/>
          <a:ln w="19050" cap="flat" cmpd="sng">
            <a:solidFill>
              <a:schemeClr val="accent1"/>
            </a:solidFill>
            <a:prstDash val="solid"/>
            <a:round/>
            <a:headEnd type="none" w="med" len="med"/>
            <a:tailEnd type="none" w="med" len="med"/>
          </a:ln>
        </p:spPr>
      </p:cxnSp>
      <p:cxnSp>
        <p:nvCxnSpPr>
          <p:cNvPr id="182" name="Google Shape;182;p32"/>
          <p:cNvCxnSpPr/>
          <p:nvPr/>
        </p:nvCxnSpPr>
        <p:spPr>
          <a:xfrm rot="10800000">
            <a:off x="4937600" y="2903066"/>
            <a:ext cx="366000" cy="0"/>
          </a:xfrm>
          <a:prstGeom prst="straightConnector1">
            <a:avLst/>
          </a:prstGeom>
          <a:noFill/>
          <a:ln w="19050" cap="flat" cmpd="sng">
            <a:solidFill>
              <a:schemeClr val="accent1"/>
            </a:solidFill>
            <a:prstDash val="solid"/>
            <a:round/>
            <a:headEnd type="none" w="med" len="med"/>
            <a:tailEnd type="none" w="med" len="med"/>
          </a:ln>
        </p:spPr>
      </p:cxnSp>
      <p:cxnSp>
        <p:nvCxnSpPr>
          <p:cNvPr id="183" name="Google Shape;183;p3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11" name="Google Shape;174;p32">
            <a:extLst>
              <a:ext uri="{FF2B5EF4-FFF2-40B4-BE49-F238E27FC236}">
                <a16:creationId xmlns:a16="http://schemas.microsoft.com/office/drawing/2014/main" id="{4CA0697C-67FC-A7E2-E19C-64393235DC99}"/>
              </a:ext>
            </a:extLst>
          </p:cNvPr>
          <p:cNvSpPr txBox="1">
            <a:spLocks/>
          </p:cNvSpPr>
          <p:nvPr/>
        </p:nvSpPr>
        <p:spPr>
          <a:xfrm>
            <a:off x="2319667" y="3234077"/>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r>
              <a:rPr lang="en"/>
              <a:t>MACHINE LEARNING</a:t>
            </a:r>
            <a:endParaRPr lang="en-US"/>
          </a:p>
        </p:txBody>
      </p:sp>
      <p:sp>
        <p:nvSpPr>
          <p:cNvPr id="13" name="Google Shape;174;p32">
            <a:extLst>
              <a:ext uri="{FF2B5EF4-FFF2-40B4-BE49-F238E27FC236}">
                <a16:creationId xmlns:a16="http://schemas.microsoft.com/office/drawing/2014/main" id="{DE02DCD5-1F55-7AB4-2CB9-890B946CBDB2}"/>
              </a:ext>
            </a:extLst>
          </p:cNvPr>
          <p:cNvSpPr txBox="1">
            <a:spLocks/>
          </p:cNvSpPr>
          <p:nvPr/>
        </p:nvSpPr>
        <p:spPr>
          <a:xfrm>
            <a:off x="2322757" y="1939707"/>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r>
              <a:rPr lang="en"/>
              <a:t>DATA PIPELINE</a:t>
            </a:r>
            <a:endParaRPr lang="en-US"/>
          </a:p>
        </p:txBody>
      </p:sp>
      <p:cxnSp>
        <p:nvCxnSpPr>
          <p:cNvPr id="14" name="Google Shape;182;p32">
            <a:extLst>
              <a:ext uri="{FF2B5EF4-FFF2-40B4-BE49-F238E27FC236}">
                <a16:creationId xmlns:a16="http://schemas.microsoft.com/office/drawing/2014/main" id="{4A320D84-87C3-D0BB-3C4F-814D89A3F700}"/>
              </a:ext>
            </a:extLst>
          </p:cNvPr>
          <p:cNvCxnSpPr>
            <a:cxnSpLocks/>
          </p:cNvCxnSpPr>
          <p:nvPr/>
        </p:nvCxnSpPr>
        <p:spPr>
          <a:xfrm rot="10800000">
            <a:off x="4937600" y="3603282"/>
            <a:ext cx="366000" cy="0"/>
          </a:xfrm>
          <a:prstGeom prst="straightConnector1">
            <a:avLst/>
          </a:prstGeom>
          <a:noFill/>
          <a:ln w="19050" cap="flat" cmpd="sng">
            <a:solidFill>
              <a:schemeClr val="accent1"/>
            </a:solidFill>
            <a:prstDash val="solid"/>
            <a:round/>
            <a:headEnd type="none" w="med" len="med"/>
            <a:tailEnd type="none" w="med" len="med"/>
          </a:ln>
        </p:spPr>
      </p:cxnSp>
      <p:sp>
        <p:nvSpPr>
          <p:cNvPr id="16" name="Google Shape;175;p32">
            <a:extLst>
              <a:ext uri="{FF2B5EF4-FFF2-40B4-BE49-F238E27FC236}">
                <a16:creationId xmlns:a16="http://schemas.microsoft.com/office/drawing/2014/main" id="{2B4FEBEF-2975-963A-3C6F-0F5CD143C0A3}"/>
              </a:ext>
            </a:extLst>
          </p:cNvPr>
          <p:cNvSpPr txBox="1">
            <a:spLocks/>
          </p:cNvSpPr>
          <p:nvPr/>
        </p:nvSpPr>
        <p:spPr>
          <a:xfrm>
            <a:off x="5455900" y="3360721"/>
            <a:ext cx="1160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t>05</a:t>
            </a:r>
          </a:p>
        </p:txBody>
      </p:sp>
      <p:sp>
        <p:nvSpPr>
          <p:cNvPr id="18" name="Google Shape;175;p32">
            <a:extLst>
              <a:ext uri="{FF2B5EF4-FFF2-40B4-BE49-F238E27FC236}">
                <a16:creationId xmlns:a16="http://schemas.microsoft.com/office/drawing/2014/main" id="{82545F4F-0A94-4F85-2956-6F5F2E75DAAE}"/>
              </a:ext>
            </a:extLst>
          </p:cNvPr>
          <p:cNvSpPr txBox="1">
            <a:spLocks/>
          </p:cNvSpPr>
          <p:nvPr/>
        </p:nvSpPr>
        <p:spPr>
          <a:xfrm>
            <a:off x="5455900" y="3983708"/>
            <a:ext cx="1160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t>06</a:t>
            </a:r>
          </a:p>
        </p:txBody>
      </p:sp>
      <p:cxnSp>
        <p:nvCxnSpPr>
          <p:cNvPr id="19" name="Google Shape;182;p32">
            <a:extLst>
              <a:ext uri="{FF2B5EF4-FFF2-40B4-BE49-F238E27FC236}">
                <a16:creationId xmlns:a16="http://schemas.microsoft.com/office/drawing/2014/main" id="{34D09A0F-1F8C-0EFD-E65F-E235CF948913}"/>
              </a:ext>
            </a:extLst>
          </p:cNvPr>
          <p:cNvCxnSpPr>
            <a:cxnSpLocks/>
          </p:cNvCxnSpPr>
          <p:nvPr/>
        </p:nvCxnSpPr>
        <p:spPr>
          <a:xfrm rot="10800000">
            <a:off x="4937600" y="4272607"/>
            <a:ext cx="366000" cy="0"/>
          </a:xfrm>
          <a:prstGeom prst="straightConnector1">
            <a:avLst/>
          </a:prstGeom>
          <a:noFill/>
          <a:ln w="19050" cap="flat" cmpd="sng">
            <a:solidFill>
              <a:schemeClr val="accent1"/>
            </a:solidFill>
            <a:prstDash val="solid"/>
            <a:round/>
            <a:headEnd type="none" w="med" len="med"/>
            <a:tailEnd type="none" w="med" len="med"/>
          </a:ln>
        </p:spPr>
      </p:cxnSp>
      <p:sp>
        <p:nvSpPr>
          <p:cNvPr id="3" name="Rectangle 2">
            <a:extLst>
              <a:ext uri="{FF2B5EF4-FFF2-40B4-BE49-F238E27FC236}">
                <a16:creationId xmlns:a16="http://schemas.microsoft.com/office/drawing/2014/main" id="{E296CAC5-7529-5229-FFA2-ACF9C040F164}"/>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rPr>
              <a:t>Eugene</a:t>
            </a:r>
            <a:endParaRPr lang="en-US">
              <a:solidFill>
                <a:srgbClr val="F4F4F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4">
            <a:extLst>
              <a:ext uri="{FF2B5EF4-FFF2-40B4-BE49-F238E27FC236}">
                <a16:creationId xmlns:a16="http://schemas.microsoft.com/office/drawing/2014/main" id="{4D1267FB-75DE-4949-A6F4-767FD302796A}"/>
              </a:ext>
            </a:extLst>
          </p:cNvPr>
          <p:cNvSpPr txBox="1">
            <a:spLocks/>
          </p:cNvSpPr>
          <p:nvPr/>
        </p:nvSpPr>
        <p:spPr>
          <a:xfrm>
            <a:off x="610477" y="371745"/>
            <a:ext cx="25584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MODEL EVALUATION</a:t>
            </a:r>
          </a:p>
        </p:txBody>
      </p:sp>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6" name="Rectangle 25">
            <a:extLst>
              <a:ext uri="{FF2B5EF4-FFF2-40B4-BE49-F238E27FC236}">
                <a16:creationId xmlns:a16="http://schemas.microsoft.com/office/drawing/2014/main" id="{873CA643-7386-4A26-2A38-65C9B7F0F413}"/>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rPr>
              <a:t>Zifeng</a:t>
            </a:r>
            <a:endParaRPr lang="en-IT" sz="900">
              <a:solidFill>
                <a:schemeClr val="tx1"/>
              </a:solidFill>
            </a:endParaRPr>
          </a:p>
        </p:txBody>
      </p:sp>
      <p:sp>
        <p:nvSpPr>
          <p:cNvPr id="10" name="Rectangle 9">
            <a:extLst>
              <a:ext uri="{FF2B5EF4-FFF2-40B4-BE49-F238E27FC236}">
                <a16:creationId xmlns:a16="http://schemas.microsoft.com/office/drawing/2014/main" id="{1E2FCCCC-4616-4382-3BB0-25CF97DFBE62}"/>
              </a:ext>
            </a:extLst>
          </p:cNvPr>
          <p:cNvSpPr/>
          <p:nvPr/>
        </p:nvSpPr>
        <p:spPr>
          <a:xfrm>
            <a:off x="2247012" y="1366740"/>
            <a:ext cx="1482778" cy="345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Speed</a:t>
            </a:r>
          </a:p>
        </p:txBody>
      </p:sp>
      <p:sp>
        <p:nvSpPr>
          <p:cNvPr id="20" name="Rectangle 19">
            <a:extLst>
              <a:ext uri="{FF2B5EF4-FFF2-40B4-BE49-F238E27FC236}">
                <a16:creationId xmlns:a16="http://schemas.microsoft.com/office/drawing/2014/main" id="{DA276192-4F4E-3B34-F2AF-A7E01E1D8760}"/>
              </a:ext>
            </a:extLst>
          </p:cNvPr>
          <p:cNvSpPr/>
          <p:nvPr/>
        </p:nvSpPr>
        <p:spPr>
          <a:xfrm>
            <a:off x="4006516" y="1366740"/>
            <a:ext cx="2610852" cy="34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Accuracy</a:t>
            </a:r>
          </a:p>
        </p:txBody>
      </p:sp>
      <p:sp>
        <p:nvSpPr>
          <p:cNvPr id="22" name="Rectangle 21">
            <a:extLst>
              <a:ext uri="{FF2B5EF4-FFF2-40B4-BE49-F238E27FC236}">
                <a16:creationId xmlns:a16="http://schemas.microsoft.com/office/drawing/2014/main" id="{6D637D56-02D7-F260-35A5-947C6ECFE0FD}"/>
              </a:ext>
            </a:extLst>
          </p:cNvPr>
          <p:cNvSpPr/>
          <p:nvPr/>
        </p:nvSpPr>
        <p:spPr>
          <a:xfrm>
            <a:off x="6894094" y="1339217"/>
            <a:ext cx="1479886" cy="391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Cost</a:t>
            </a:r>
          </a:p>
        </p:txBody>
      </p:sp>
      <p:graphicFrame>
        <p:nvGraphicFramePr>
          <p:cNvPr id="2" name="Table 1">
            <a:extLst>
              <a:ext uri="{FF2B5EF4-FFF2-40B4-BE49-F238E27FC236}">
                <a16:creationId xmlns:a16="http://schemas.microsoft.com/office/drawing/2014/main" id="{7F7059FD-E4B0-B2A9-38A6-32F3DCE05BE8}"/>
              </a:ext>
            </a:extLst>
          </p:cNvPr>
          <p:cNvGraphicFramePr>
            <a:graphicFrameLocks noGrp="1"/>
          </p:cNvGraphicFramePr>
          <p:nvPr>
            <p:extLst>
              <p:ext uri="{D42A27DB-BD31-4B8C-83A1-F6EECF244321}">
                <p14:modId xmlns:p14="http://schemas.microsoft.com/office/powerpoint/2010/main" val="2990448500"/>
              </p:ext>
            </p:extLst>
          </p:nvPr>
        </p:nvGraphicFramePr>
        <p:xfrm>
          <a:off x="772325" y="1843764"/>
          <a:ext cx="7601655" cy="2210605"/>
        </p:xfrm>
        <a:graphic>
          <a:graphicData uri="http://schemas.openxmlformats.org/drawingml/2006/table">
            <a:tbl>
              <a:tblPr firstRow="1" firstCol="1" bandRow="1">
                <a:tableStyleId>{5C22544A-7EE6-4342-B048-85BDC9FD1C3A}</a:tableStyleId>
              </a:tblPr>
              <a:tblGrid>
                <a:gridCol w="1498396">
                  <a:extLst>
                    <a:ext uri="{9D8B030D-6E8A-4147-A177-3AD203B41FA5}">
                      <a16:colId xmlns:a16="http://schemas.microsoft.com/office/drawing/2014/main" val="364562585"/>
                    </a:ext>
                  </a:extLst>
                </a:gridCol>
                <a:gridCol w="1498396">
                  <a:extLst>
                    <a:ext uri="{9D8B030D-6E8A-4147-A177-3AD203B41FA5}">
                      <a16:colId xmlns:a16="http://schemas.microsoft.com/office/drawing/2014/main" val="2253887696"/>
                    </a:ext>
                  </a:extLst>
                </a:gridCol>
                <a:gridCol w="1201922">
                  <a:extLst>
                    <a:ext uri="{9D8B030D-6E8A-4147-A177-3AD203B41FA5}">
                      <a16:colId xmlns:a16="http://schemas.microsoft.com/office/drawing/2014/main" val="3805038516"/>
                    </a:ext>
                  </a:extLst>
                </a:gridCol>
                <a:gridCol w="1931089">
                  <a:extLst>
                    <a:ext uri="{9D8B030D-6E8A-4147-A177-3AD203B41FA5}">
                      <a16:colId xmlns:a16="http://schemas.microsoft.com/office/drawing/2014/main" val="1830083705"/>
                    </a:ext>
                  </a:extLst>
                </a:gridCol>
                <a:gridCol w="1471852">
                  <a:extLst>
                    <a:ext uri="{9D8B030D-6E8A-4147-A177-3AD203B41FA5}">
                      <a16:colId xmlns:a16="http://schemas.microsoft.com/office/drawing/2014/main" val="1653976360"/>
                    </a:ext>
                  </a:extLst>
                </a:gridCol>
              </a:tblGrid>
              <a:tr h="381805">
                <a:tc>
                  <a:txBody>
                    <a:bodyPr/>
                    <a:lstStyle/>
                    <a:p>
                      <a:pPr algn="ctr">
                        <a:lnSpc>
                          <a:spcPct val="107000"/>
                        </a:lnSpc>
                        <a:spcAft>
                          <a:spcPts val="800"/>
                        </a:spcAft>
                      </a:pPr>
                      <a:r>
                        <a:rPr lang="en-GB" sz="1100">
                          <a:effectLst/>
                        </a:rPr>
                        <a:t>Model Type</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Training Time</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R^2</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Explained Variance</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Processed Bytes</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51240648"/>
                  </a:ext>
                </a:extLst>
              </a:tr>
              <a:tr h="365760">
                <a:tc>
                  <a:txBody>
                    <a:bodyPr/>
                    <a:lstStyle/>
                    <a:p>
                      <a:pPr algn="ctr">
                        <a:lnSpc>
                          <a:spcPct val="107000"/>
                        </a:lnSpc>
                        <a:spcAft>
                          <a:spcPts val="800"/>
                        </a:spcAft>
                      </a:pPr>
                      <a:r>
                        <a:rPr lang="en-GB" sz="1100">
                          <a:effectLst/>
                        </a:rPr>
                        <a:t>Linear </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2 min</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0.733</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0.726</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67.01MB</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10357729"/>
                  </a:ext>
                </a:extLst>
              </a:tr>
              <a:tr h="365760">
                <a:tc>
                  <a:txBody>
                    <a:bodyPr/>
                    <a:lstStyle/>
                    <a:p>
                      <a:pPr algn="ctr">
                        <a:lnSpc>
                          <a:spcPct val="107000"/>
                        </a:lnSpc>
                        <a:spcAft>
                          <a:spcPts val="800"/>
                        </a:spcAft>
                      </a:pPr>
                      <a:r>
                        <a:rPr lang="en-GB" sz="1100">
                          <a:effectLst/>
                        </a:rPr>
                        <a:t>Boosted Trees</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10 min</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0.782</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0.829</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32.82GB</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77512521"/>
                  </a:ext>
                </a:extLst>
              </a:tr>
              <a:tr h="365760">
                <a:tc>
                  <a:txBody>
                    <a:bodyPr/>
                    <a:lstStyle/>
                    <a:p>
                      <a:pPr algn="ctr">
                        <a:lnSpc>
                          <a:spcPct val="107000"/>
                        </a:lnSpc>
                        <a:spcAft>
                          <a:spcPts val="800"/>
                        </a:spcAft>
                      </a:pPr>
                      <a:r>
                        <a:rPr lang="en-GB" sz="1100">
                          <a:effectLst/>
                        </a:rPr>
                        <a:t>Random Forest</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10 min</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0.791</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0.818</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32.82GB</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59487304"/>
                  </a:ext>
                </a:extLst>
              </a:tr>
              <a:tr h="365760">
                <a:tc>
                  <a:txBody>
                    <a:bodyPr/>
                    <a:lstStyle/>
                    <a:p>
                      <a:pPr algn="ctr">
                        <a:lnSpc>
                          <a:spcPct val="107000"/>
                        </a:lnSpc>
                        <a:spcAft>
                          <a:spcPts val="800"/>
                        </a:spcAft>
                      </a:pPr>
                      <a:r>
                        <a:rPr lang="en-GB" sz="1100">
                          <a:effectLst/>
                        </a:rPr>
                        <a:t>DNN</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10 min</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0.475</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0.371</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16.59GB</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86751888"/>
                  </a:ext>
                </a:extLst>
              </a:tr>
              <a:tr h="365760">
                <a:tc>
                  <a:txBody>
                    <a:bodyPr/>
                    <a:lstStyle/>
                    <a:p>
                      <a:pPr algn="ctr">
                        <a:lnSpc>
                          <a:spcPct val="107000"/>
                        </a:lnSpc>
                        <a:spcAft>
                          <a:spcPts val="800"/>
                        </a:spcAft>
                      </a:pPr>
                      <a:r>
                        <a:rPr lang="en-GB" sz="1100">
                          <a:effectLst/>
                        </a:rPr>
                        <a:t>DNN + Linear</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10 min</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0.463</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0.380</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16.64GB</a:t>
                      </a:r>
                      <a:endParaRPr lang="en-S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56367777"/>
                  </a:ext>
                </a:extLst>
              </a:tr>
            </a:tbl>
          </a:graphicData>
        </a:graphic>
      </p:graphicFrame>
    </p:spTree>
    <p:extLst>
      <p:ext uri="{BB962C8B-B14F-4D97-AF65-F5344CB8AC3E}">
        <p14:creationId xmlns:p14="http://schemas.microsoft.com/office/powerpoint/2010/main" val="3045501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4">
            <a:extLst>
              <a:ext uri="{FF2B5EF4-FFF2-40B4-BE49-F238E27FC236}">
                <a16:creationId xmlns:a16="http://schemas.microsoft.com/office/drawing/2014/main" id="{4D1267FB-75DE-4949-A6F4-767FD302796A}"/>
              </a:ext>
            </a:extLst>
          </p:cNvPr>
          <p:cNvSpPr txBox="1">
            <a:spLocks/>
          </p:cNvSpPr>
          <p:nvPr/>
        </p:nvSpPr>
        <p:spPr>
          <a:xfrm>
            <a:off x="610477" y="371745"/>
            <a:ext cx="25584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MODEL PREDICTION</a:t>
            </a:r>
          </a:p>
        </p:txBody>
      </p:sp>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6" name="Rectangle 25">
            <a:extLst>
              <a:ext uri="{FF2B5EF4-FFF2-40B4-BE49-F238E27FC236}">
                <a16:creationId xmlns:a16="http://schemas.microsoft.com/office/drawing/2014/main" id="{873CA643-7386-4A26-2A38-65C9B7F0F413}"/>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rPr>
              <a:t>Zifeng</a:t>
            </a:r>
            <a:endParaRPr lang="en-IT" sz="900">
              <a:solidFill>
                <a:schemeClr val="tx1"/>
              </a:solidFill>
            </a:endParaRPr>
          </a:p>
        </p:txBody>
      </p:sp>
      <p:sp>
        <p:nvSpPr>
          <p:cNvPr id="19" name="TextBox 18">
            <a:extLst>
              <a:ext uri="{FF2B5EF4-FFF2-40B4-BE49-F238E27FC236}">
                <a16:creationId xmlns:a16="http://schemas.microsoft.com/office/drawing/2014/main" id="{87EFB143-A3C9-5335-02A3-EDBA543D8375}"/>
              </a:ext>
            </a:extLst>
          </p:cNvPr>
          <p:cNvSpPr txBox="1"/>
          <p:nvPr/>
        </p:nvSpPr>
        <p:spPr>
          <a:xfrm>
            <a:off x="6161448" y="1022483"/>
            <a:ext cx="2558400" cy="1200329"/>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200" b="1"/>
              <a:t>Prediction Query</a:t>
            </a:r>
          </a:p>
          <a:p>
            <a:pPr marL="171450" indent="-171450">
              <a:buFont typeface="Arial" panose="020B0604020202020204" pitchFamily="34" charset="0"/>
              <a:buChar char="•"/>
            </a:pPr>
            <a:r>
              <a:rPr lang="en-US" sz="1200"/>
              <a:t>Takes in input features for future data across economic regimes</a:t>
            </a:r>
          </a:p>
          <a:p>
            <a:pPr marL="171450" indent="-171450">
              <a:buFont typeface="Arial" panose="020B0604020202020204" pitchFamily="34" charset="0"/>
              <a:buChar char="•"/>
            </a:pPr>
            <a:r>
              <a:rPr lang="en-US" sz="1200"/>
              <a:t>Generates predicted resale price using trained linear regression model</a:t>
            </a:r>
          </a:p>
        </p:txBody>
      </p:sp>
      <p:pic>
        <p:nvPicPr>
          <p:cNvPr id="22" name="Picture 21" descr="Graphical user interface, table&#10;&#10;Description automatically generated">
            <a:extLst>
              <a:ext uri="{FF2B5EF4-FFF2-40B4-BE49-F238E27FC236}">
                <a16:creationId xmlns:a16="http://schemas.microsoft.com/office/drawing/2014/main" id="{918190C8-647D-5B30-9C94-6F1427E5CC5F}"/>
              </a:ext>
            </a:extLst>
          </p:cNvPr>
          <p:cNvPicPr>
            <a:picLocks noChangeAspect="1"/>
          </p:cNvPicPr>
          <p:nvPr/>
        </p:nvPicPr>
        <p:blipFill>
          <a:blip r:embed="rId3"/>
          <a:stretch>
            <a:fillRect/>
          </a:stretch>
        </p:blipFill>
        <p:spPr>
          <a:xfrm>
            <a:off x="610477" y="2571750"/>
            <a:ext cx="7772400" cy="2052118"/>
          </a:xfrm>
          <a:prstGeom prst="rect">
            <a:avLst/>
          </a:prstGeom>
        </p:spPr>
      </p:pic>
      <p:pic>
        <p:nvPicPr>
          <p:cNvPr id="31" name="Picture 30" descr="Graphical user interface, text, application, chat or text message&#10;&#10;Description automatically generated">
            <a:extLst>
              <a:ext uri="{FF2B5EF4-FFF2-40B4-BE49-F238E27FC236}">
                <a16:creationId xmlns:a16="http://schemas.microsoft.com/office/drawing/2014/main" id="{0D4FF377-7D7D-36A2-AEC5-7A0124E791F2}"/>
              </a:ext>
            </a:extLst>
          </p:cNvPr>
          <p:cNvPicPr>
            <a:picLocks noChangeAspect="1"/>
          </p:cNvPicPr>
          <p:nvPr/>
        </p:nvPicPr>
        <p:blipFill>
          <a:blip r:embed="rId4"/>
          <a:stretch>
            <a:fillRect/>
          </a:stretch>
        </p:blipFill>
        <p:spPr>
          <a:xfrm>
            <a:off x="610477" y="1022483"/>
            <a:ext cx="4904940" cy="1036255"/>
          </a:xfrm>
          <a:prstGeom prst="rect">
            <a:avLst/>
          </a:prstGeom>
        </p:spPr>
      </p:pic>
    </p:spTree>
    <p:extLst>
      <p:ext uri="{BB962C8B-B14F-4D97-AF65-F5344CB8AC3E}">
        <p14:creationId xmlns:p14="http://schemas.microsoft.com/office/powerpoint/2010/main" val="2763144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Google Shape;197;p34">
            <a:extLst>
              <a:ext uri="{FF2B5EF4-FFF2-40B4-BE49-F238E27FC236}">
                <a16:creationId xmlns:a16="http://schemas.microsoft.com/office/drawing/2014/main" id="{4D1267FB-75DE-4949-A6F4-767FD302796A}"/>
              </a:ext>
            </a:extLst>
          </p:cNvPr>
          <p:cNvSpPr txBox="1">
            <a:spLocks/>
          </p:cNvSpPr>
          <p:nvPr/>
        </p:nvSpPr>
        <p:spPr>
          <a:xfrm>
            <a:off x="610477" y="371745"/>
            <a:ext cx="25584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MODEL PREDICTION</a:t>
            </a:r>
          </a:p>
        </p:txBody>
      </p:sp>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6" name="Rectangle 25">
            <a:extLst>
              <a:ext uri="{FF2B5EF4-FFF2-40B4-BE49-F238E27FC236}">
                <a16:creationId xmlns:a16="http://schemas.microsoft.com/office/drawing/2014/main" id="{873CA643-7386-4A26-2A38-65C9B7F0F413}"/>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rPr>
              <a:t>Zifeng</a:t>
            </a:r>
            <a:endParaRPr lang="en-IT" sz="900">
              <a:solidFill>
                <a:schemeClr val="tx1"/>
              </a:solidFill>
            </a:endParaRPr>
          </a:p>
        </p:txBody>
      </p:sp>
      <p:pic>
        <p:nvPicPr>
          <p:cNvPr id="16" name="Picture 15" descr="Graphical user interface, text, application&#10;&#10;Description automatically generated">
            <a:extLst>
              <a:ext uri="{FF2B5EF4-FFF2-40B4-BE49-F238E27FC236}">
                <a16:creationId xmlns:a16="http://schemas.microsoft.com/office/drawing/2014/main" id="{C8B7EFFD-BA1C-89CB-F85A-C8984744DEBC}"/>
              </a:ext>
            </a:extLst>
          </p:cNvPr>
          <p:cNvPicPr>
            <a:picLocks noChangeAspect="1"/>
          </p:cNvPicPr>
          <p:nvPr/>
        </p:nvPicPr>
        <p:blipFill>
          <a:blip r:embed="rId3"/>
          <a:stretch>
            <a:fillRect/>
          </a:stretch>
        </p:blipFill>
        <p:spPr>
          <a:xfrm>
            <a:off x="4504223" y="1392545"/>
            <a:ext cx="4029299" cy="2372582"/>
          </a:xfrm>
          <a:prstGeom prst="rect">
            <a:avLst/>
          </a:prstGeom>
        </p:spPr>
      </p:pic>
      <p:pic>
        <p:nvPicPr>
          <p:cNvPr id="18" name="Picture 17" descr="Table&#10;&#10;Description automatically generated">
            <a:extLst>
              <a:ext uri="{FF2B5EF4-FFF2-40B4-BE49-F238E27FC236}">
                <a16:creationId xmlns:a16="http://schemas.microsoft.com/office/drawing/2014/main" id="{7BDF27B9-2850-67F2-ED30-898922835A71}"/>
              </a:ext>
            </a:extLst>
          </p:cNvPr>
          <p:cNvPicPr>
            <a:picLocks noChangeAspect="1"/>
          </p:cNvPicPr>
          <p:nvPr/>
        </p:nvPicPr>
        <p:blipFill>
          <a:blip r:embed="rId4"/>
          <a:stretch>
            <a:fillRect/>
          </a:stretch>
        </p:blipFill>
        <p:spPr>
          <a:xfrm>
            <a:off x="772325" y="1392545"/>
            <a:ext cx="3285579" cy="3379210"/>
          </a:xfrm>
          <a:prstGeom prst="rect">
            <a:avLst/>
          </a:prstGeom>
        </p:spPr>
      </p:pic>
      <p:sp>
        <p:nvSpPr>
          <p:cNvPr id="19" name="TextBox 18">
            <a:extLst>
              <a:ext uri="{FF2B5EF4-FFF2-40B4-BE49-F238E27FC236}">
                <a16:creationId xmlns:a16="http://schemas.microsoft.com/office/drawing/2014/main" id="{87EFB143-A3C9-5335-02A3-EDBA543D8375}"/>
              </a:ext>
            </a:extLst>
          </p:cNvPr>
          <p:cNvSpPr txBox="1"/>
          <p:nvPr/>
        </p:nvSpPr>
        <p:spPr>
          <a:xfrm>
            <a:off x="772325" y="1040945"/>
            <a:ext cx="1933546" cy="276999"/>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b="1"/>
              <a:t>1. Feature Generation</a:t>
            </a:r>
          </a:p>
        </p:txBody>
      </p:sp>
      <p:sp>
        <p:nvSpPr>
          <p:cNvPr id="20" name="TextBox 19">
            <a:extLst>
              <a:ext uri="{FF2B5EF4-FFF2-40B4-BE49-F238E27FC236}">
                <a16:creationId xmlns:a16="http://schemas.microsoft.com/office/drawing/2014/main" id="{E248D5AD-2DEB-F0F6-FBB2-439A82290A89}"/>
              </a:ext>
            </a:extLst>
          </p:cNvPr>
          <p:cNvSpPr txBox="1"/>
          <p:nvPr/>
        </p:nvSpPr>
        <p:spPr>
          <a:xfrm>
            <a:off x="4504223" y="1040945"/>
            <a:ext cx="1933546" cy="276999"/>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200" b="1"/>
              <a:t>2. Price Prediction</a:t>
            </a:r>
          </a:p>
        </p:txBody>
      </p:sp>
    </p:spTree>
    <p:extLst>
      <p:ext uri="{BB962C8B-B14F-4D97-AF65-F5344CB8AC3E}">
        <p14:creationId xmlns:p14="http://schemas.microsoft.com/office/powerpoint/2010/main" val="1146185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4">
            <a:extLst>
              <a:ext uri="{FF2B5EF4-FFF2-40B4-BE49-F238E27FC236}">
                <a16:creationId xmlns:a16="http://schemas.microsoft.com/office/drawing/2014/main" id="{4D1267FB-75DE-4949-A6F4-767FD302796A}"/>
              </a:ext>
            </a:extLst>
          </p:cNvPr>
          <p:cNvSpPr txBox="1">
            <a:spLocks/>
          </p:cNvSpPr>
          <p:nvPr/>
        </p:nvSpPr>
        <p:spPr>
          <a:xfrm>
            <a:off x="610477" y="371745"/>
            <a:ext cx="25584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END USERS</a:t>
            </a:r>
          </a:p>
        </p:txBody>
      </p:sp>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9" name="Rectangle 8">
            <a:extLst>
              <a:ext uri="{FF2B5EF4-FFF2-40B4-BE49-F238E27FC236}">
                <a16:creationId xmlns:a16="http://schemas.microsoft.com/office/drawing/2014/main" id="{3DFE73FC-9B25-16BC-AF66-8C88A724D663}"/>
              </a:ext>
            </a:extLst>
          </p:cNvPr>
          <p:cNvSpPr/>
          <p:nvPr/>
        </p:nvSpPr>
        <p:spPr>
          <a:xfrm>
            <a:off x="610477" y="1713491"/>
            <a:ext cx="1974200" cy="5725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200">
                <a:solidFill>
                  <a:schemeClr val="tx1"/>
                </a:solidFill>
              </a:rPr>
              <a:t>End User</a:t>
            </a:r>
          </a:p>
        </p:txBody>
      </p:sp>
      <p:sp>
        <p:nvSpPr>
          <p:cNvPr id="11" name="Rectangle 10">
            <a:extLst>
              <a:ext uri="{FF2B5EF4-FFF2-40B4-BE49-F238E27FC236}">
                <a16:creationId xmlns:a16="http://schemas.microsoft.com/office/drawing/2014/main" id="{C0A888D7-1299-20C7-D947-F5045AAA7B88}"/>
              </a:ext>
            </a:extLst>
          </p:cNvPr>
          <p:cNvSpPr/>
          <p:nvPr/>
        </p:nvSpPr>
        <p:spPr>
          <a:xfrm>
            <a:off x="610477" y="2399288"/>
            <a:ext cx="1974200" cy="8582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200">
                <a:solidFill>
                  <a:schemeClr val="tx1"/>
                </a:solidFill>
              </a:rPr>
              <a:t>Objective</a:t>
            </a:r>
          </a:p>
        </p:txBody>
      </p:sp>
      <p:sp>
        <p:nvSpPr>
          <p:cNvPr id="12" name="Rectangle 11">
            <a:extLst>
              <a:ext uri="{FF2B5EF4-FFF2-40B4-BE49-F238E27FC236}">
                <a16:creationId xmlns:a16="http://schemas.microsoft.com/office/drawing/2014/main" id="{505A0D5A-4D36-3187-0256-76620C44B39C}"/>
              </a:ext>
            </a:extLst>
          </p:cNvPr>
          <p:cNvSpPr/>
          <p:nvPr/>
        </p:nvSpPr>
        <p:spPr>
          <a:xfrm>
            <a:off x="610477" y="3370836"/>
            <a:ext cx="1974200" cy="1400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200">
                <a:solidFill>
                  <a:schemeClr val="tx1"/>
                </a:solidFill>
              </a:rPr>
              <a:t>Needs</a:t>
            </a:r>
          </a:p>
        </p:txBody>
      </p:sp>
      <p:sp>
        <p:nvSpPr>
          <p:cNvPr id="13" name="Rectangle 12">
            <a:extLst>
              <a:ext uri="{FF2B5EF4-FFF2-40B4-BE49-F238E27FC236}">
                <a16:creationId xmlns:a16="http://schemas.microsoft.com/office/drawing/2014/main" id="{DDA4E317-F457-BFBE-C397-567638401BF4}"/>
              </a:ext>
            </a:extLst>
          </p:cNvPr>
          <p:cNvSpPr/>
          <p:nvPr/>
        </p:nvSpPr>
        <p:spPr>
          <a:xfrm>
            <a:off x="2804955" y="1713491"/>
            <a:ext cx="2754289" cy="5725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200">
                <a:solidFill>
                  <a:schemeClr val="tx1"/>
                </a:solidFill>
              </a:rPr>
              <a:t>Home Buyers</a:t>
            </a:r>
          </a:p>
        </p:txBody>
      </p:sp>
      <p:sp>
        <p:nvSpPr>
          <p:cNvPr id="14" name="Rectangle 13">
            <a:extLst>
              <a:ext uri="{FF2B5EF4-FFF2-40B4-BE49-F238E27FC236}">
                <a16:creationId xmlns:a16="http://schemas.microsoft.com/office/drawing/2014/main" id="{ADBECBB4-04F8-CAC2-C3AA-9BCCF9DCE3C8}"/>
              </a:ext>
            </a:extLst>
          </p:cNvPr>
          <p:cNvSpPr/>
          <p:nvPr/>
        </p:nvSpPr>
        <p:spPr>
          <a:xfrm>
            <a:off x="5779523" y="1713490"/>
            <a:ext cx="2754000" cy="5725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200">
                <a:solidFill>
                  <a:schemeClr val="tx1"/>
                </a:solidFill>
              </a:rPr>
              <a:t>Property Agents</a:t>
            </a:r>
          </a:p>
        </p:txBody>
      </p:sp>
      <p:sp>
        <p:nvSpPr>
          <p:cNvPr id="16" name="Rectangle 15">
            <a:extLst>
              <a:ext uri="{FF2B5EF4-FFF2-40B4-BE49-F238E27FC236}">
                <a16:creationId xmlns:a16="http://schemas.microsoft.com/office/drawing/2014/main" id="{1FB3162F-B77B-30EF-7798-8FB53855C161}"/>
              </a:ext>
            </a:extLst>
          </p:cNvPr>
          <p:cNvSpPr/>
          <p:nvPr/>
        </p:nvSpPr>
        <p:spPr>
          <a:xfrm>
            <a:off x="2804812" y="2399288"/>
            <a:ext cx="2754288" cy="8582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T" sz="1200">
                <a:solidFill>
                  <a:schemeClr val="tx1"/>
                </a:solidFill>
              </a:rPr>
              <a:t>Purchase a property that meets their </a:t>
            </a:r>
            <a:r>
              <a:rPr lang="en-IT" sz="1200" b="1">
                <a:solidFill>
                  <a:schemeClr val="tx1"/>
                </a:solidFill>
              </a:rPr>
              <a:t>housing / investment needs </a:t>
            </a:r>
            <a:r>
              <a:rPr lang="en-IT" sz="1200">
                <a:solidFill>
                  <a:schemeClr val="tx1"/>
                </a:solidFill>
              </a:rPr>
              <a:t>and fits </a:t>
            </a:r>
            <a:r>
              <a:rPr lang="en-IT" sz="1200" b="1">
                <a:solidFill>
                  <a:schemeClr val="tx1"/>
                </a:solidFill>
              </a:rPr>
              <a:t>within their budget</a:t>
            </a:r>
          </a:p>
        </p:txBody>
      </p:sp>
      <p:sp>
        <p:nvSpPr>
          <p:cNvPr id="17" name="Rectangle 16">
            <a:extLst>
              <a:ext uri="{FF2B5EF4-FFF2-40B4-BE49-F238E27FC236}">
                <a16:creationId xmlns:a16="http://schemas.microsoft.com/office/drawing/2014/main" id="{693F90A9-869E-00ED-532A-7CE01533671F}"/>
              </a:ext>
            </a:extLst>
          </p:cNvPr>
          <p:cNvSpPr/>
          <p:nvPr/>
        </p:nvSpPr>
        <p:spPr>
          <a:xfrm>
            <a:off x="5779235" y="2399288"/>
            <a:ext cx="2754288" cy="8582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T" sz="1200">
                <a:solidFill>
                  <a:schemeClr val="tx1"/>
                </a:solidFill>
              </a:rPr>
              <a:t>Help clients </a:t>
            </a:r>
            <a:r>
              <a:rPr lang="en-IT" sz="1200" b="1">
                <a:solidFill>
                  <a:schemeClr val="tx1"/>
                </a:solidFill>
              </a:rPr>
              <a:t>buy and sell </a:t>
            </a:r>
            <a:r>
              <a:rPr lang="en-IT" sz="1200">
                <a:solidFill>
                  <a:schemeClr val="tx1"/>
                </a:solidFill>
              </a:rPr>
              <a:t>properties in a timely and efficient manner</a:t>
            </a:r>
          </a:p>
        </p:txBody>
      </p:sp>
      <p:sp>
        <p:nvSpPr>
          <p:cNvPr id="18" name="Rectangle 17">
            <a:extLst>
              <a:ext uri="{FF2B5EF4-FFF2-40B4-BE49-F238E27FC236}">
                <a16:creationId xmlns:a16="http://schemas.microsoft.com/office/drawing/2014/main" id="{D99445C2-255A-D84E-6003-091BB879B9A6}"/>
              </a:ext>
            </a:extLst>
          </p:cNvPr>
          <p:cNvSpPr/>
          <p:nvPr/>
        </p:nvSpPr>
        <p:spPr>
          <a:xfrm>
            <a:off x="2804812" y="3370836"/>
            <a:ext cx="2754000" cy="14009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T" sz="1200">
                <a:solidFill>
                  <a:schemeClr val="tx1"/>
                </a:solidFill>
              </a:rPr>
              <a:t>Comprehensive information on </a:t>
            </a:r>
            <a:r>
              <a:rPr lang="en-IT" sz="1200" b="1">
                <a:solidFill>
                  <a:schemeClr val="tx1"/>
                </a:solidFill>
              </a:rPr>
              <a:t>trends in the local real estate market </a:t>
            </a:r>
          </a:p>
          <a:p>
            <a:pPr marL="171450" indent="-171450">
              <a:buFont typeface="Arial" panose="020B0604020202020204" pitchFamily="34" charset="0"/>
              <a:buChar char="•"/>
            </a:pPr>
            <a:r>
              <a:rPr lang="en-IT" sz="1200">
                <a:solidFill>
                  <a:schemeClr val="tx1"/>
                </a:solidFill>
              </a:rPr>
              <a:t>Knowledge on the </a:t>
            </a:r>
            <a:r>
              <a:rPr lang="en-IT" sz="1200" b="1">
                <a:solidFill>
                  <a:schemeClr val="tx1"/>
                </a:solidFill>
              </a:rPr>
              <a:t>economic climate</a:t>
            </a:r>
            <a:r>
              <a:rPr lang="en-IT" sz="1200">
                <a:solidFill>
                  <a:schemeClr val="tx1"/>
                </a:solidFill>
              </a:rPr>
              <a:t> and </a:t>
            </a:r>
            <a:r>
              <a:rPr lang="en-IT" sz="1200" b="1">
                <a:solidFill>
                  <a:schemeClr val="tx1"/>
                </a:solidFill>
              </a:rPr>
              <a:t>financing costs environments</a:t>
            </a:r>
          </a:p>
        </p:txBody>
      </p:sp>
      <p:sp>
        <p:nvSpPr>
          <p:cNvPr id="19" name="Rectangle 18">
            <a:extLst>
              <a:ext uri="{FF2B5EF4-FFF2-40B4-BE49-F238E27FC236}">
                <a16:creationId xmlns:a16="http://schemas.microsoft.com/office/drawing/2014/main" id="{40088F48-A850-55CA-2796-9EFFEAB0A177}"/>
              </a:ext>
            </a:extLst>
          </p:cNvPr>
          <p:cNvSpPr/>
          <p:nvPr/>
        </p:nvSpPr>
        <p:spPr>
          <a:xfrm>
            <a:off x="5779235" y="3370836"/>
            <a:ext cx="2754288" cy="14009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anose="020B0604020202020204" pitchFamily="34" charset="0"/>
              <a:buChar char="•"/>
            </a:pPr>
            <a:r>
              <a:rPr lang="en-IT" sz="1200">
                <a:solidFill>
                  <a:schemeClr val="tx1"/>
                </a:solidFill>
              </a:rPr>
              <a:t>Tools to </a:t>
            </a:r>
            <a:r>
              <a:rPr lang="en-IT" sz="1200" b="1">
                <a:solidFill>
                  <a:schemeClr val="tx1"/>
                </a:solidFill>
              </a:rPr>
              <a:t>better engage clients </a:t>
            </a:r>
            <a:r>
              <a:rPr lang="en-IT" sz="1200">
                <a:solidFill>
                  <a:schemeClr val="tx1"/>
                </a:solidFill>
              </a:rPr>
              <a:t>with the use of data analysis and visualizations on updated information</a:t>
            </a:r>
          </a:p>
        </p:txBody>
      </p:sp>
      <p:sp>
        <p:nvSpPr>
          <p:cNvPr id="21" name="Oval 20">
            <a:extLst>
              <a:ext uri="{FF2B5EF4-FFF2-40B4-BE49-F238E27FC236}">
                <a16:creationId xmlns:a16="http://schemas.microsoft.com/office/drawing/2014/main" id="{74627A91-7C8B-C601-4810-E1B4E5DB926B}"/>
              </a:ext>
            </a:extLst>
          </p:cNvPr>
          <p:cNvSpPr/>
          <p:nvPr/>
        </p:nvSpPr>
        <p:spPr>
          <a:xfrm>
            <a:off x="3773072" y="669418"/>
            <a:ext cx="914400" cy="914400"/>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4" name="Oval 23">
            <a:extLst>
              <a:ext uri="{FF2B5EF4-FFF2-40B4-BE49-F238E27FC236}">
                <a16:creationId xmlns:a16="http://schemas.microsoft.com/office/drawing/2014/main" id="{CF6355E3-3790-BFBD-9165-60B26E248D74}"/>
              </a:ext>
            </a:extLst>
          </p:cNvPr>
          <p:cNvSpPr/>
          <p:nvPr/>
        </p:nvSpPr>
        <p:spPr>
          <a:xfrm>
            <a:off x="6747495" y="669418"/>
            <a:ext cx="914400" cy="914400"/>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 name="Rectangle 25">
            <a:extLst>
              <a:ext uri="{FF2B5EF4-FFF2-40B4-BE49-F238E27FC236}">
                <a16:creationId xmlns:a16="http://schemas.microsoft.com/office/drawing/2014/main" id="{873CA643-7386-4A26-2A38-65C9B7F0F413}"/>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T" sz="900">
                <a:solidFill>
                  <a:schemeClr val="tx1"/>
                </a:solidFill>
              </a:rPr>
              <a:t>Chen Xi</a:t>
            </a:r>
          </a:p>
        </p:txBody>
      </p:sp>
    </p:spTree>
    <p:extLst>
      <p:ext uri="{BB962C8B-B14F-4D97-AF65-F5344CB8AC3E}">
        <p14:creationId xmlns:p14="http://schemas.microsoft.com/office/powerpoint/2010/main" val="170006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8" name="Google Shape;197;p34">
            <a:extLst>
              <a:ext uri="{FF2B5EF4-FFF2-40B4-BE49-F238E27FC236}">
                <a16:creationId xmlns:a16="http://schemas.microsoft.com/office/drawing/2014/main" id="{7A500B51-7F18-3F92-7CFF-603C9AA10585}"/>
              </a:ext>
            </a:extLst>
          </p:cNvPr>
          <p:cNvSpPr txBox="1">
            <a:spLocks/>
          </p:cNvSpPr>
          <p:nvPr/>
        </p:nvSpPr>
        <p:spPr>
          <a:xfrm>
            <a:off x="610476" y="364382"/>
            <a:ext cx="5070647"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DASHBOARD 1: </a:t>
            </a:r>
            <a:br>
              <a:rPr lang="en-GB" sz="2200" b="0"/>
            </a:br>
            <a:r>
              <a:rPr lang="en-GB" sz="1800" b="0"/>
              <a:t>General Overview of HDB Pricing</a:t>
            </a:r>
          </a:p>
        </p:txBody>
      </p:sp>
      <p:pic>
        <p:nvPicPr>
          <p:cNvPr id="10" name="Picture 9" descr="Graphical user interface&#10;&#10;Description automatically generated with low confidence">
            <a:extLst>
              <a:ext uri="{FF2B5EF4-FFF2-40B4-BE49-F238E27FC236}">
                <a16:creationId xmlns:a16="http://schemas.microsoft.com/office/drawing/2014/main" id="{04064AA9-F17D-FCCD-A7D6-DC7A26DFEEDA}"/>
              </a:ext>
            </a:extLst>
          </p:cNvPr>
          <p:cNvPicPr>
            <a:picLocks noChangeAspect="1"/>
          </p:cNvPicPr>
          <p:nvPr/>
        </p:nvPicPr>
        <p:blipFill>
          <a:blip r:embed="rId3"/>
          <a:stretch>
            <a:fillRect/>
          </a:stretch>
        </p:blipFill>
        <p:spPr>
          <a:xfrm>
            <a:off x="400474" y="1467590"/>
            <a:ext cx="5162116" cy="3121607"/>
          </a:xfrm>
          <a:prstGeom prst="rect">
            <a:avLst/>
          </a:prstGeom>
          <a:ln w="57150">
            <a:solidFill>
              <a:srgbClr val="B3A29A"/>
            </a:solidFill>
          </a:ln>
        </p:spPr>
      </p:pic>
      <p:grpSp>
        <p:nvGrpSpPr>
          <p:cNvPr id="29" name="Group 28">
            <a:extLst>
              <a:ext uri="{FF2B5EF4-FFF2-40B4-BE49-F238E27FC236}">
                <a16:creationId xmlns:a16="http://schemas.microsoft.com/office/drawing/2014/main" id="{0CB9B29C-F9D8-45E8-5266-E990788430C9}"/>
              </a:ext>
            </a:extLst>
          </p:cNvPr>
          <p:cNvGrpSpPr/>
          <p:nvPr/>
        </p:nvGrpSpPr>
        <p:grpSpPr>
          <a:xfrm>
            <a:off x="5946641" y="1170038"/>
            <a:ext cx="2866662" cy="1561067"/>
            <a:chOff x="5918860" y="200000"/>
            <a:chExt cx="2866662" cy="1561067"/>
          </a:xfrm>
        </p:grpSpPr>
        <p:sp>
          <p:nvSpPr>
            <p:cNvPr id="25" name="Rectangle 24">
              <a:extLst>
                <a:ext uri="{FF2B5EF4-FFF2-40B4-BE49-F238E27FC236}">
                  <a16:creationId xmlns:a16="http://schemas.microsoft.com/office/drawing/2014/main" id="{39729AEE-F6F6-056A-0422-6719690E54CB}"/>
                </a:ext>
              </a:extLst>
            </p:cNvPr>
            <p:cNvSpPr/>
            <p:nvPr/>
          </p:nvSpPr>
          <p:spPr>
            <a:xfrm>
              <a:off x="6104129" y="296922"/>
              <a:ext cx="2681393" cy="14641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IT" sz="1100" b="1" u="sng">
                  <a:solidFill>
                    <a:schemeClr val="tx1"/>
                  </a:solidFill>
                </a:rPr>
                <a:t>Line Graph of US Treasury, S&amp;P500  </a:t>
              </a:r>
            </a:p>
            <a:p>
              <a:r>
                <a:rPr lang="en-IT" sz="1100" b="1" u="sng">
                  <a:solidFill>
                    <a:schemeClr val="tx1"/>
                  </a:solidFill>
                </a:rPr>
                <a:t>and SPX Index</a:t>
              </a:r>
              <a:endParaRPr lang="en-IT" sz="1100" b="1" u="sng">
                <a:solidFill>
                  <a:schemeClr val="tx1"/>
                </a:solidFill>
                <a:cs typeface="Arial"/>
              </a:endParaRPr>
            </a:p>
            <a:p>
              <a:endParaRPr lang="en-IT" sz="200" b="1" u="sng">
                <a:solidFill>
                  <a:schemeClr val="tx1"/>
                </a:solidFill>
              </a:endParaRPr>
            </a:p>
            <a:p>
              <a:pPr marL="171450" indent="-171450">
                <a:buFont typeface="Arial" panose="020B0604020202020204" pitchFamily="34" charset="0"/>
                <a:buChar char="•"/>
              </a:pPr>
              <a:r>
                <a:rPr lang="en-IT" sz="1050">
                  <a:solidFill>
                    <a:schemeClr val="tx1"/>
                  </a:solidFill>
                </a:rPr>
                <a:t>Provide color on general economic sentiment which affects ability to finance property purchase</a:t>
              </a:r>
              <a:endParaRPr lang="en-IT" sz="1050">
                <a:solidFill>
                  <a:schemeClr val="tx1"/>
                </a:solidFill>
                <a:cs typeface="Arial"/>
              </a:endParaRPr>
            </a:p>
            <a:p>
              <a:pPr marL="171450" indent="-171450">
                <a:buFont typeface="Arial" panose="020B0604020202020204" pitchFamily="34" charset="0"/>
                <a:buChar char="•"/>
              </a:pPr>
              <a:r>
                <a:rPr lang="en-IT" sz="1050">
                  <a:solidFill>
                    <a:schemeClr val="tx1"/>
                  </a:solidFill>
                </a:rPr>
                <a:t>Current high interest rates indicate bearish sentiments, so it may be worthwhile to hold off purchase</a:t>
              </a:r>
              <a:endParaRPr lang="en-IT" sz="1050">
                <a:solidFill>
                  <a:schemeClr val="tx1"/>
                </a:solidFill>
                <a:cs typeface="Arial"/>
              </a:endParaRPr>
            </a:p>
          </p:txBody>
        </p:sp>
        <p:sp>
          <p:nvSpPr>
            <p:cNvPr id="23" name="Oval 22">
              <a:extLst>
                <a:ext uri="{FF2B5EF4-FFF2-40B4-BE49-F238E27FC236}">
                  <a16:creationId xmlns:a16="http://schemas.microsoft.com/office/drawing/2014/main" id="{A9B9EB30-9810-F320-A503-4651C52DC99F}"/>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1</a:t>
              </a:r>
            </a:p>
          </p:txBody>
        </p:sp>
      </p:grpSp>
      <p:grpSp>
        <p:nvGrpSpPr>
          <p:cNvPr id="48" name="Group 47">
            <a:extLst>
              <a:ext uri="{FF2B5EF4-FFF2-40B4-BE49-F238E27FC236}">
                <a16:creationId xmlns:a16="http://schemas.microsoft.com/office/drawing/2014/main" id="{50872BB1-8DD6-F1E4-45A1-AD4CF7F52FD8}"/>
              </a:ext>
            </a:extLst>
          </p:cNvPr>
          <p:cNvGrpSpPr/>
          <p:nvPr/>
        </p:nvGrpSpPr>
        <p:grpSpPr>
          <a:xfrm>
            <a:off x="5946641" y="3027930"/>
            <a:ext cx="2866662" cy="1561067"/>
            <a:chOff x="5918860" y="200000"/>
            <a:chExt cx="2866662" cy="1561067"/>
          </a:xfrm>
        </p:grpSpPr>
        <p:sp>
          <p:nvSpPr>
            <p:cNvPr id="49" name="Rectangle 48">
              <a:extLst>
                <a:ext uri="{FF2B5EF4-FFF2-40B4-BE49-F238E27FC236}">
                  <a16:creationId xmlns:a16="http://schemas.microsoft.com/office/drawing/2014/main" id="{53167F06-CC81-5B8A-B663-2B2EFF4ED0E3}"/>
                </a:ext>
              </a:extLst>
            </p:cNvPr>
            <p:cNvSpPr/>
            <p:nvPr/>
          </p:nvSpPr>
          <p:spPr>
            <a:xfrm>
              <a:off x="6104129" y="296922"/>
              <a:ext cx="2681393" cy="14641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IT" sz="1100" b="1" u="sng">
                  <a:solidFill>
                    <a:schemeClr val="tx1"/>
                  </a:solidFill>
                </a:rPr>
                <a:t>Heat Map for Pricing Across Districts</a:t>
              </a:r>
            </a:p>
            <a:p>
              <a:endParaRPr lang="en-IT" sz="200" b="1" u="sng">
                <a:solidFill>
                  <a:schemeClr val="tx1"/>
                </a:solidFill>
              </a:endParaRPr>
            </a:p>
            <a:p>
              <a:pPr marL="171450" indent="-171450">
                <a:buFont typeface="Arial" panose="020B0604020202020204" pitchFamily="34" charset="0"/>
                <a:buChar char="•"/>
              </a:pPr>
              <a:r>
                <a:rPr lang="en-IT" sz="1050">
                  <a:solidFill>
                    <a:schemeClr val="tx1"/>
                  </a:solidFill>
                </a:rPr>
                <a:t>Color coding of average resale prices to facilitate users to determine suitable property location</a:t>
              </a:r>
              <a:endParaRPr lang="en-IT" sz="1050">
                <a:solidFill>
                  <a:schemeClr val="tx1"/>
                </a:solidFill>
                <a:cs typeface="Arial"/>
              </a:endParaRPr>
            </a:p>
            <a:p>
              <a:pPr marL="171450" indent="-171450">
                <a:buFont typeface="Arial" panose="020B0604020202020204" pitchFamily="34" charset="0"/>
                <a:buChar char="•"/>
              </a:pPr>
              <a:r>
                <a:rPr lang="en-IT" sz="1050">
                  <a:solidFill>
                    <a:schemeClr val="tx1"/>
                  </a:solidFill>
                </a:rPr>
                <a:t>Property in central districts are associated with higher prices than outskirts due to higher desirability, but Pasir Ris seems to be an anomaly</a:t>
              </a:r>
              <a:endParaRPr lang="en-IT" sz="1050">
                <a:solidFill>
                  <a:schemeClr val="tx1"/>
                </a:solidFill>
                <a:cs typeface="Arial"/>
              </a:endParaRPr>
            </a:p>
          </p:txBody>
        </p:sp>
        <p:sp>
          <p:nvSpPr>
            <p:cNvPr id="50" name="Oval 49">
              <a:extLst>
                <a:ext uri="{FF2B5EF4-FFF2-40B4-BE49-F238E27FC236}">
                  <a16:creationId xmlns:a16="http://schemas.microsoft.com/office/drawing/2014/main" id="{FBA816BB-0949-F35C-5A60-F17FBDD0AAA9}"/>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2</a:t>
              </a:r>
            </a:p>
          </p:txBody>
        </p:sp>
      </p:grpSp>
      <p:cxnSp>
        <p:nvCxnSpPr>
          <p:cNvPr id="55" name="Elbow Connector 54">
            <a:extLst>
              <a:ext uri="{FF2B5EF4-FFF2-40B4-BE49-F238E27FC236}">
                <a16:creationId xmlns:a16="http://schemas.microsoft.com/office/drawing/2014/main" id="{23AC57AF-500A-592D-38D6-824AC8BB1071}"/>
              </a:ext>
            </a:extLst>
          </p:cNvPr>
          <p:cNvCxnSpPr>
            <a:cxnSpLocks/>
          </p:cNvCxnSpPr>
          <p:nvPr/>
        </p:nvCxnSpPr>
        <p:spPr>
          <a:xfrm rot="10800000" flipV="1">
            <a:off x="3820849" y="1296038"/>
            <a:ext cx="2125793" cy="1483528"/>
          </a:xfrm>
          <a:prstGeom prst="bentConnector3">
            <a:avLst>
              <a:gd name="adj1" fmla="val 1001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3F85F383-3833-0FE2-4028-00C2055C00B5}"/>
              </a:ext>
            </a:extLst>
          </p:cNvPr>
          <p:cNvCxnSpPr>
            <a:cxnSpLocks/>
          </p:cNvCxnSpPr>
          <p:nvPr/>
        </p:nvCxnSpPr>
        <p:spPr>
          <a:xfrm flipH="1" flipV="1">
            <a:off x="2277538" y="3097462"/>
            <a:ext cx="3700854" cy="68374"/>
          </a:xfrm>
          <a:prstGeom prst="bentConnector3">
            <a:avLst>
              <a:gd name="adj1" fmla="val 2799"/>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BBD3D4F-A55A-ACD5-8103-A1F33E2FA84E}"/>
              </a:ext>
            </a:extLst>
          </p:cNvPr>
          <p:cNvSpPr/>
          <p:nvPr/>
        </p:nvSpPr>
        <p:spPr>
          <a:xfrm>
            <a:off x="4288113" y="1738726"/>
            <a:ext cx="465896" cy="577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41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8" name="Google Shape;197;p34">
            <a:extLst>
              <a:ext uri="{FF2B5EF4-FFF2-40B4-BE49-F238E27FC236}">
                <a16:creationId xmlns:a16="http://schemas.microsoft.com/office/drawing/2014/main" id="{7A500B51-7F18-3F92-7CFF-603C9AA10585}"/>
              </a:ext>
            </a:extLst>
          </p:cNvPr>
          <p:cNvSpPr txBox="1">
            <a:spLocks/>
          </p:cNvSpPr>
          <p:nvPr/>
        </p:nvSpPr>
        <p:spPr>
          <a:xfrm>
            <a:off x="610476" y="364382"/>
            <a:ext cx="5070647"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DASHBOARD 1: </a:t>
            </a:r>
            <a:br>
              <a:rPr lang="en-GB" sz="2200" b="0"/>
            </a:br>
            <a:r>
              <a:rPr lang="en-GB" sz="1800" b="0"/>
              <a:t>General Overview of HDB Pricing</a:t>
            </a:r>
          </a:p>
        </p:txBody>
      </p:sp>
      <p:pic>
        <p:nvPicPr>
          <p:cNvPr id="10" name="Picture 9" descr="Graphical user interface&#10;&#10;Description automatically generated with low confidence">
            <a:extLst>
              <a:ext uri="{FF2B5EF4-FFF2-40B4-BE49-F238E27FC236}">
                <a16:creationId xmlns:a16="http://schemas.microsoft.com/office/drawing/2014/main" id="{04064AA9-F17D-FCCD-A7D6-DC7A26DFEEDA}"/>
              </a:ext>
            </a:extLst>
          </p:cNvPr>
          <p:cNvPicPr>
            <a:picLocks noChangeAspect="1"/>
          </p:cNvPicPr>
          <p:nvPr/>
        </p:nvPicPr>
        <p:blipFill>
          <a:blip r:embed="rId3"/>
          <a:stretch>
            <a:fillRect/>
          </a:stretch>
        </p:blipFill>
        <p:spPr>
          <a:xfrm>
            <a:off x="400474" y="1467590"/>
            <a:ext cx="5162116" cy="3121607"/>
          </a:xfrm>
          <a:prstGeom prst="rect">
            <a:avLst/>
          </a:prstGeom>
          <a:ln w="57150">
            <a:solidFill>
              <a:srgbClr val="B3A29A"/>
            </a:solidFill>
          </a:ln>
        </p:spPr>
      </p:pic>
      <p:grpSp>
        <p:nvGrpSpPr>
          <p:cNvPr id="51" name="Group 50">
            <a:extLst>
              <a:ext uri="{FF2B5EF4-FFF2-40B4-BE49-F238E27FC236}">
                <a16:creationId xmlns:a16="http://schemas.microsoft.com/office/drawing/2014/main" id="{06200964-52E2-1714-2D2A-329CD90DFD65}"/>
              </a:ext>
            </a:extLst>
          </p:cNvPr>
          <p:cNvGrpSpPr/>
          <p:nvPr/>
        </p:nvGrpSpPr>
        <p:grpSpPr>
          <a:xfrm>
            <a:off x="6010141" y="2006178"/>
            <a:ext cx="2866662" cy="1778452"/>
            <a:chOff x="5918860" y="200000"/>
            <a:chExt cx="2866662" cy="1778452"/>
          </a:xfrm>
        </p:grpSpPr>
        <p:sp>
          <p:nvSpPr>
            <p:cNvPr id="52" name="Rectangle 51">
              <a:extLst>
                <a:ext uri="{FF2B5EF4-FFF2-40B4-BE49-F238E27FC236}">
                  <a16:creationId xmlns:a16="http://schemas.microsoft.com/office/drawing/2014/main" id="{A2BDF7BE-7080-8ED3-3F8B-A3CD53993C3A}"/>
                </a:ext>
              </a:extLst>
            </p:cNvPr>
            <p:cNvSpPr/>
            <p:nvPr/>
          </p:nvSpPr>
          <p:spPr>
            <a:xfrm>
              <a:off x="6104129" y="296922"/>
              <a:ext cx="2681393" cy="168153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Scatter Plot of Average Resale Prices Across Floor Area</a:t>
              </a:r>
            </a:p>
            <a:p>
              <a:endParaRPr lang="en-IT" sz="400" b="1" u="sng">
                <a:solidFill>
                  <a:schemeClr val="tx1"/>
                </a:solidFill>
              </a:endParaRPr>
            </a:p>
            <a:p>
              <a:pPr marL="171450" indent="-171450">
                <a:buFont typeface="Arial" panose="020B0604020202020204" pitchFamily="34" charset="0"/>
                <a:buChar char="•"/>
              </a:pPr>
              <a:r>
                <a:rPr lang="en-IT" sz="1050">
                  <a:solidFill>
                    <a:schemeClr val="tx1"/>
                  </a:solidFill>
                </a:rPr>
                <a:t>Evaluate relationship between resale prices and floor sizes</a:t>
              </a:r>
            </a:p>
            <a:p>
              <a:pPr marL="171450" indent="-171450">
                <a:buFont typeface="Arial" panose="020B0604020202020204" pitchFamily="34" charset="0"/>
                <a:buChar char="•"/>
              </a:pPr>
              <a:r>
                <a:rPr lang="en-IT" sz="1050">
                  <a:solidFill>
                    <a:schemeClr val="tx1"/>
                  </a:solidFill>
                </a:rPr>
                <a:t>Larger floor sizes are associated with higher prices</a:t>
              </a:r>
            </a:p>
            <a:p>
              <a:pPr marL="171450" indent="-171450">
                <a:buFont typeface="Arial" panose="020B0604020202020204" pitchFamily="34" charset="0"/>
                <a:buChar char="•"/>
              </a:pPr>
              <a:r>
                <a:rPr lang="en-IT" sz="1050">
                  <a:solidFill>
                    <a:schemeClr val="tx1"/>
                  </a:solidFill>
                </a:rPr>
                <a:t>Increase in prices is more significant between 70 – 80sqm compared to other 10sqm increments</a:t>
              </a:r>
            </a:p>
          </p:txBody>
        </p:sp>
        <p:sp>
          <p:nvSpPr>
            <p:cNvPr id="53" name="Oval 52">
              <a:extLst>
                <a:ext uri="{FF2B5EF4-FFF2-40B4-BE49-F238E27FC236}">
                  <a16:creationId xmlns:a16="http://schemas.microsoft.com/office/drawing/2014/main" id="{825A1D77-B785-C9DB-0C21-843FBB8117E9}"/>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3</a:t>
              </a:r>
            </a:p>
          </p:txBody>
        </p:sp>
      </p:grpSp>
      <p:cxnSp>
        <p:nvCxnSpPr>
          <p:cNvPr id="2" name="Connector: Elbow 1">
            <a:extLst>
              <a:ext uri="{FF2B5EF4-FFF2-40B4-BE49-F238E27FC236}">
                <a16:creationId xmlns:a16="http://schemas.microsoft.com/office/drawing/2014/main" id="{66BD873C-597A-814D-3E04-2433BDDB3BE4}"/>
              </a:ext>
            </a:extLst>
          </p:cNvPr>
          <p:cNvCxnSpPr/>
          <p:nvPr/>
        </p:nvCxnSpPr>
        <p:spPr>
          <a:xfrm flipH="1">
            <a:off x="4719638" y="2150268"/>
            <a:ext cx="1308099" cy="19224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153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8" name="Google Shape;197;p34">
            <a:extLst>
              <a:ext uri="{FF2B5EF4-FFF2-40B4-BE49-F238E27FC236}">
                <a16:creationId xmlns:a16="http://schemas.microsoft.com/office/drawing/2014/main" id="{7A500B51-7F18-3F92-7CFF-603C9AA10585}"/>
              </a:ext>
            </a:extLst>
          </p:cNvPr>
          <p:cNvSpPr txBox="1">
            <a:spLocks/>
          </p:cNvSpPr>
          <p:nvPr/>
        </p:nvSpPr>
        <p:spPr>
          <a:xfrm>
            <a:off x="610476" y="371745"/>
            <a:ext cx="5070647"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DASHBOARD 2: </a:t>
            </a:r>
            <a:br>
              <a:rPr lang="en-GB" sz="2200" b="0"/>
            </a:br>
            <a:r>
              <a:rPr lang="en-GB" sz="1800" b="0"/>
              <a:t> BTO Pricing as Reference for Resale Prices</a:t>
            </a:r>
          </a:p>
        </p:txBody>
      </p:sp>
      <p:pic>
        <p:nvPicPr>
          <p:cNvPr id="2" name="Picture 1" descr="Chart&#10;&#10;Description automatically generated">
            <a:extLst>
              <a:ext uri="{FF2B5EF4-FFF2-40B4-BE49-F238E27FC236}">
                <a16:creationId xmlns:a16="http://schemas.microsoft.com/office/drawing/2014/main" id="{9366C796-4754-CB95-CD51-F7D296F8F0F6}"/>
              </a:ext>
            </a:extLst>
          </p:cNvPr>
          <p:cNvPicPr>
            <a:picLocks noChangeAspect="1"/>
          </p:cNvPicPr>
          <p:nvPr/>
        </p:nvPicPr>
        <p:blipFill>
          <a:blip r:embed="rId3"/>
          <a:stretch>
            <a:fillRect/>
          </a:stretch>
        </p:blipFill>
        <p:spPr>
          <a:xfrm>
            <a:off x="772325" y="1545007"/>
            <a:ext cx="3959860" cy="3101340"/>
          </a:xfrm>
          <a:prstGeom prst="rect">
            <a:avLst/>
          </a:prstGeom>
          <a:ln w="57150">
            <a:solidFill>
              <a:srgbClr val="B3A29A"/>
            </a:solidFill>
          </a:ln>
        </p:spPr>
      </p:pic>
      <p:grpSp>
        <p:nvGrpSpPr>
          <p:cNvPr id="3" name="Group 2">
            <a:extLst>
              <a:ext uri="{FF2B5EF4-FFF2-40B4-BE49-F238E27FC236}">
                <a16:creationId xmlns:a16="http://schemas.microsoft.com/office/drawing/2014/main" id="{CD539DE6-C473-0F39-C778-3B4095D17855}"/>
              </a:ext>
            </a:extLst>
          </p:cNvPr>
          <p:cNvGrpSpPr/>
          <p:nvPr/>
        </p:nvGrpSpPr>
        <p:grpSpPr>
          <a:xfrm>
            <a:off x="5272515" y="2500119"/>
            <a:ext cx="3504540" cy="1087357"/>
            <a:chOff x="5918860" y="200000"/>
            <a:chExt cx="3504540" cy="1087357"/>
          </a:xfrm>
        </p:grpSpPr>
        <p:sp>
          <p:nvSpPr>
            <p:cNvPr id="4" name="Rectangle 3">
              <a:extLst>
                <a:ext uri="{FF2B5EF4-FFF2-40B4-BE49-F238E27FC236}">
                  <a16:creationId xmlns:a16="http://schemas.microsoft.com/office/drawing/2014/main" id="{B1133780-C972-86C2-AA52-4C6BE3E647AC}"/>
                </a:ext>
              </a:extLst>
            </p:cNvPr>
            <p:cNvSpPr/>
            <p:nvPr/>
          </p:nvSpPr>
          <p:spPr>
            <a:xfrm>
              <a:off x="6104129" y="296922"/>
              <a:ext cx="3319271" cy="9904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Horizontal Bar Graph of Max and Min Price Variations</a:t>
              </a:r>
            </a:p>
            <a:p>
              <a:endParaRPr lang="en-IT" sz="400" b="1" u="sng">
                <a:solidFill>
                  <a:schemeClr val="tx1"/>
                </a:solidFill>
              </a:endParaRPr>
            </a:p>
            <a:p>
              <a:pPr marL="171450" indent="-171450">
                <a:buFont typeface="Arial" panose="020B0604020202020204" pitchFamily="34" charset="0"/>
                <a:buChar char="•"/>
              </a:pPr>
              <a:r>
                <a:rPr lang="en-IT" sz="1050">
                  <a:solidFill>
                    <a:schemeClr val="tx1"/>
                  </a:solidFill>
                </a:rPr>
                <a:t>Access range of relative prices for each town </a:t>
              </a:r>
            </a:p>
          </p:txBody>
        </p:sp>
        <p:sp>
          <p:nvSpPr>
            <p:cNvPr id="5" name="Oval 4">
              <a:extLst>
                <a:ext uri="{FF2B5EF4-FFF2-40B4-BE49-F238E27FC236}">
                  <a16:creationId xmlns:a16="http://schemas.microsoft.com/office/drawing/2014/main" id="{23F1BF19-2422-31C7-74C5-3FBF04D9CF83}"/>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2</a:t>
              </a:r>
            </a:p>
          </p:txBody>
        </p:sp>
      </p:grpSp>
      <p:grpSp>
        <p:nvGrpSpPr>
          <p:cNvPr id="7" name="Group 6">
            <a:extLst>
              <a:ext uri="{FF2B5EF4-FFF2-40B4-BE49-F238E27FC236}">
                <a16:creationId xmlns:a16="http://schemas.microsoft.com/office/drawing/2014/main" id="{D948B501-0DB1-64BA-02BA-DD1FFC9FD03D}"/>
              </a:ext>
            </a:extLst>
          </p:cNvPr>
          <p:cNvGrpSpPr/>
          <p:nvPr/>
        </p:nvGrpSpPr>
        <p:grpSpPr>
          <a:xfrm>
            <a:off x="5272515" y="889520"/>
            <a:ext cx="3504540" cy="1541936"/>
            <a:chOff x="5918860" y="200000"/>
            <a:chExt cx="3504540" cy="1541936"/>
          </a:xfrm>
        </p:grpSpPr>
        <p:sp>
          <p:nvSpPr>
            <p:cNvPr id="9" name="Rectangle 8">
              <a:extLst>
                <a:ext uri="{FF2B5EF4-FFF2-40B4-BE49-F238E27FC236}">
                  <a16:creationId xmlns:a16="http://schemas.microsoft.com/office/drawing/2014/main" id="{F7248592-B8AA-C14A-B4AA-7F54B2E62712}"/>
                </a:ext>
              </a:extLst>
            </p:cNvPr>
            <p:cNvSpPr/>
            <p:nvPr/>
          </p:nvSpPr>
          <p:spPr>
            <a:xfrm>
              <a:off x="6104129" y="296922"/>
              <a:ext cx="3319271" cy="144501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IT" sz="1100" b="1" u="sng">
                  <a:solidFill>
                    <a:schemeClr val="tx1"/>
                  </a:solidFill>
                </a:rPr>
                <a:t>Historical Trend of BTO Prices</a:t>
              </a:r>
            </a:p>
            <a:p>
              <a:endParaRPr lang="en-IT" sz="400" b="1" u="sng">
                <a:solidFill>
                  <a:schemeClr val="tx1"/>
                </a:solidFill>
              </a:endParaRPr>
            </a:p>
            <a:p>
              <a:pPr marL="171450" indent="-171450">
                <a:buFont typeface="Arial" panose="020B0604020202020204" pitchFamily="34" charset="0"/>
                <a:buChar char="•"/>
              </a:pPr>
              <a:r>
                <a:rPr lang="en-IT" sz="1050">
                  <a:solidFill>
                    <a:schemeClr val="tx1"/>
                  </a:solidFill>
                </a:rPr>
                <a:t>Min and Max selling prices of historical BTO </a:t>
              </a:r>
              <a:endParaRPr lang="en-IT" sz="1050">
                <a:solidFill>
                  <a:schemeClr val="tx1"/>
                </a:solidFill>
                <a:cs typeface="Arial"/>
              </a:endParaRPr>
            </a:p>
            <a:p>
              <a:pPr marL="171450" indent="-171450">
                <a:buFont typeface="Arial" panose="020B0604020202020204" pitchFamily="34" charset="0"/>
                <a:buChar char="•"/>
              </a:pPr>
              <a:r>
                <a:rPr lang="en-IT" sz="1050">
                  <a:solidFill>
                    <a:schemeClr val="tx1"/>
                  </a:solidFill>
                </a:rPr>
                <a:t>Serve as reference point to access relative value of resale flats</a:t>
              </a:r>
              <a:endParaRPr lang="en-IT" sz="1050">
                <a:solidFill>
                  <a:schemeClr val="tx1"/>
                </a:solidFill>
                <a:cs typeface="Arial"/>
              </a:endParaRPr>
            </a:p>
            <a:p>
              <a:pPr marL="171450" indent="-171450">
                <a:buFont typeface="Arial" panose="020B0604020202020204" pitchFamily="34" charset="0"/>
                <a:buChar char="•"/>
              </a:pPr>
              <a:r>
                <a:rPr lang="en-IT" sz="1050">
                  <a:solidFill>
                    <a:schemeClr val="tx1"/>
                  </a:solidFill>
                </a:rPr>
                <a:t>General uptrend in BTO prices due to land scarcity and increased demand</a:t>
              </a:r>
              <a:endParaRPr lang="en-IT" sz="1050">
                <a:solidFill>
                  <a:schemeClr val="tx1"/>
                </a:solidFill>
                <a:cs typeface="Arial"/>
              </a:endParaRPr>
            </a:p>
            <a:p>
              <a:pPr marL="171450" indent="-171450">
                <a:buFont typeface="Arial" panose="020B0604020202020204" pitchFamily="34" charset="0"/>
                <a:buChar char="•"/>
              </a:pPr>
              <a:r>
                <a:rPr lang="en-IT" sz="1050">
                  <a:solidFill>
                    <a:schemeClr val="tx1"/>
                  </a:solidFill>
                </a:rPr>
                <a:t>Sharp increase in maximum selling price from 2020 to 2021 likely due to pent-up demand</a:t>
              </a:r>
              <a:endParaRPr lang="en-IT" sz="1050">
                <a:solidFill>
                  <a:schemeClr val="tx1"/>
                </a:solidFill>
                <a:cs typeface="Arial"/>
              </a:endParaRPr>
            </a:p>
          </p:txBody>
        </p:sp>
        <p:sp>
          <p:nvSpPr>
            <p:cNvPr id="11" name="Oval 10">
              <a:extLst>
                <a:ext uri="{FF2B5EF4-FFF2-40B4-BE49-F238E27FC236}">
                  <a16:creationId xmlns:a16="http://schemas.microsoft.com/office/drawing/2014/main" id="{C7070415-D6F3-79ED-594C-27921A349AB5}"/>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1</a:t>
              </a:r>
            </a:p>
          </p:txBody>
        </p:sp>
      </p:grpSp>
      <p:grpSp>
        <p:nvGrpSpPr>
          <p:cNvPr id="12" name="Group 11">
            <a:extLst>
              <a:ext uri="{FF2B5EF4-FFF2-40B4-BE49-F238E27FC236}">
                <a16:creationId xmlns:a16="http://schemas.microsoft.com/office/drawing/2014/main" id="{C131C1D9-5581-E859-B817-663FCE2850B0}"/>
              </a:ext>
            </a:extLst>
          </p:cNvPr>
          <p:cNvGrpSpPr/>
          <p:nvPr/>
        </p:nvGrpSpPr>
        <p:grpSpPr>
          <a:xfrm>
            <a:off x="5272515" y="3684398"/>
            <a:ext cx="3504540" cy="1087357"/>
            <a:chOff x="5918860" y="200000"/>
            <a:chExt cx="3504540" cy="1087357"/>
          </a:xfrm>
        </p:grpSpPr>
        <p:sp>
          <p:nvSpPr>
            <p:cNvPr id="13" name="Rectangle 12">
              <a:extLst>
                <a:ext uri="{FF2B5EF4-FFF2-40B4-BE49-F238E27FC236}">
                  <a16:creationId xmlns:a16="http://schemas.microsoft.com/office/drawing/2014/main" id="{025143C1-603D-12F1-86B9-5B57BE882DB0}"/>
                </a:ext>
              </a:extLst>
            </p:cNvPr>
            <p:cNvSpPr/>
            <p:nvPr/>
          </p:nvSpPr>
          <p:spPr>
            <a:xfrm>
              <a:off x="6104129" y="296922"/>
              <a:ext cx="3319271" cy="9904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Filters</a:t>
              </a:r>
            </a:p>
            <a:p>
              <a:endParaRPr lang="en-IT" sz="400" b="1" u="sng">
                <a:solidFill>
                  <a:schemeClr val="tx1"/>
                </a:solidFill>
              </a:endParaRPr>
            </a:p>
            <a:p>
              <a:pPr marL="171450" indent="-171450">
                <a:buFont typeface="Arial" panose="020B0604020202020204" pitchFamily="34" charset="0"/>
                <a:buChar char="•"/>
              </a:pPr>
              <a:r>
                <a:rPr lang="en-IT" sz="1050">
                  <a:solidFill>
                    <a:schemeClr val="tx1"/>
                  </a:solidFill>
                </a:rPr>
                <a:t>Specify Town, Flat Type, Financial Year to better adjust analysis to user’s needs</a:t>
              </a:r>
            </a:p>
          </p:txBody>
        </p:sp>
        <p:sp>
          <p:nvSpPr>
            <p:cNvPr id="14" name="Oval 13">
              <a:extLst>
                <a:ext uri="{FF2B5EF4-FFF2-40B4-BE49-F238E27FC236}">
                  <a16:creationId xmlns:a16="http://schemas.microsoft.com/office/drawing/2014/main" id="{86E3FD4E-8BAA-1D0C-A5B3-7DA40067D208}"/>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3</a:t>
              </a:r>
            </a:p>
          </p:txBody>
        </p:sp>
      </p:grpSp>
      <p:sp>
        <p:nvSpPr>
          <p:cNvPr id="15" name="Rectangle 14">
            <a:extLst>
              <a:ext uri="{FF2B5EF4-FFF2-40B4-BE49-F238E27FC236}">
                <a16:creationId xmlns:a16="http://schemas.microsoft.com/office/drawing/2014/main" id="{FBD3BCE5-B235-799B-77F1-D4830A1C9892}"/>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T" sz="900">
                <a:solidFill>
                  <a:schemeClr val="tx1"/>
                </a:solidFill>
              </a:rPr>
              <a:t>Chen Xi</a:t>
            </a:r>
          </a:p>
        </p:txBody>
      </p:sp>
      <p:grpSp>
        <p:nvGrpSpPr>
          <p:cNvPr id="19" name="Group 18">
            <a:extLst>
              <a:ext uri="{FF2B5EF4-FFF2-40B4-BE49-F238E27FC236}">
                <a16:creationId xmlns:a16="http://schemas.microsoft.com/office/drawing/2014/main" id="{F9DB09D4-1783-2EE4-BB50-E0F0F9239F49}"/>
              </a:ext>
            </a:extLst>
          </p:cNvPr>
          <p:cNvGrpSpPr/>
          <p:nvPr/>
        </p:nvGrpSpPr>
        <p:grpSpPr>
          <a:xfrm>
            <a:off x="1306374" y="1639335"/>
            <a:ext cx="2441298" cy="757857"/>
            <a:chOff x="1306374" y="1639335"/>
            <a:chExt cx="2441298" cy="757857"/>
          </a:xfrm>
        </p:grpSpPr>
        <p:sp>
          <p:nvSpPr>
            <p:cNvPr id="16" name="Rectangle 15">
              <a:extLst>
                <a:ext uri="{FF2B5EF4-FFF2-40B4-BE49-F238E27FC236}">
                  <a16:creationId xmlns:a16="http://schemas.microsoft.com/office/drawing/2014/main" id="{31F7CF46-C102-80CB-ED95-07C61142DFC5}"/>
                </a:ext>
              </a:extLst>
            </p:cNvPr>
            <p:cNvSpPr/>
            <p:nvPr/>
          </p:nvSpPr>
          <p:spPr>
            <a:xfrm>
              <a:off x="1306374" y="1819481"/>
              <a:ext cx="465896" cy="577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958CF7-ECDD-003E-66F5-53A280F8287C}"/>
                </a:ext>
              </a:extLst>
            </p:cNvPr>
            <p:cNvSpPr/>
            <p:nvPr/>
          </p:nvSpPr>
          <p:spPr>
            <a:xfrm>
              <a:off x="3281776" y="1639335"/>
              <a:ext cx="465896" cy="577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0B102038-ADAE-9545-6E28-88E4FDC31E65}"/>
              </a:ext>
            </a:extLst>
          </p:cNvPr>
          <p:cNvSpPr/>
          <p:nvPr/>
        </p:nvSpPr>
        <p:spPr>
          <a:xfrm>
            <a:off x="4033424" y="1515096"/>
            <a:ext cx="745433" cy="319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96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8" name="Google Shape;197;p34">
            <a:extLst>
              <a:ext uri="{FF2B5EF4-FFF2-40B4-BE49-F238E27FC236}">
                <a16:creationId xmlns:a16="http://schemas.microsoft.com/office/drawing/2014/main" id="{7A500B51-7F18-3F92-7CFF-603C9AA10585}"/>
              </a:ext>
            </a:extLst>
          </p:cNvPr>
          <p:cNvSpPr txBox="1">
            <a:spLocks/>
          </p:cNvSpPr>
          <p:nvPr/>
        </p:nvSpPr>
        <p:spPr>
          <a:xfrm>
            <a:off x="610476" y="371745"/>
            <a:ext cx="5070647"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DASHBOARD 3: </a:t>
            </a:r>
            <a:br>
              <a:rPr lang="en-GB" sz="2200" b="0"/>
            </a:br>
            <a:r>
              <a:rPr lang="en-GB" sz="1800" b="0"/>
              <a:t>High Level Analysis of Historical Resale Data</a:t>
            </a:r>
          </a:p>
        </p:txBody>
      </p:sp>
      <p:grpSp>
        <p:nvGrpSpPr>
          <p:cNvPr id="29" name="Group 28">
            <a:extLst>
              <a:ext uri="{FF2B5EF4-FFF2-40B4-BE49-F238E27FC236}">
                <a16:creationId xmlns:a16="http://schemas.microsoft.com/office/drawing/2014/main" id="{0CB9B29C-F9D8-45E8-5266-E990788430C9}"/>
              </a:ext>
            </a:extLst>
          </p:cNvPr>
          <p:cNvGrpSpPr/>
          <p:nvPr/>
        </p:nvGrpSpPr>
        <p:grpSpPr>
          <a:xfrm>
            <a:off x="5918860" y="666652"/>
            <a:ext cx="2866662" cy="1341873"/>
            <a:chOff x="5918860" y="200000"/>
            <a:chExt cx="2866662" cy="1341873"/>
          </a:xfrm>
        </p:grpSpPr>
        <p:sp>
          <p:nvSpPr>
            <p:cNvPr id="25" name="Rectangle 24">
              <a:extLst>
                <a:ext uri="{FF2B5EF4-FFF2-40B4-BE49-F238E27FC236}">
                  <a16:creationId xmlns:a16="http://schemas.microsoft.com/office/drawing/2014/main" id="{39729AEE-F6F6-056A-0422-6719690E54CB}"/>
                </a:ext>
              </a:extLst>
            </p:cNvPr>
            <p:cNvSpPr/>
            <p:nvPr/>
          </p:nvSpPr>
          <p:spPr>
            <a:xfrm>
              <a:off x="6104129" y="296923"/>
              <a:ext cx="2681393" cy="1244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Multi-Series Line Chart of Resale Prices For Specific Room Types</a:t>
              </a:r>
            </a:p>
            <a:p>
              <a:endParaRPr lang="en-IT" sz="200" b="1" u="sng">
                <a:solidFill>
                  <a:schemeClr val="tx1"/>
                </a:solidFill>
              </a:endParaRPr>
            </a:p>
            <a:p>
              <a:pPr marL="171450" indent="-171450">
                <a:buFont typeface="Arial" panose="020B0604020202020204" pitchFamily="34" charset="0"/>
                <a:buChar char="•"/>
              </a:pPr>
              <a:r>
                <a:rPr lang="en-IT" sz="1050">
                  <a:solidFill>
                    <a:schemeClr val="tx1"/>
                  </a:solidFill>
                </a:rPr>
                <a:t>Better determine suitable flat type that meets their budget range</a:t>
              </a:r>
            </a:p>
            <a:p>
              <a:pPr marL="171450" indent="-171450">
                <a:buFont typeface="Arial" panose="020B0604020202020204" pitchFamily="34" charset="0"/>
                <a:buChar char="•"/>
              </a:pPr>
              <a:r>
                <a:rPr lang="en-IT" sz="1050">
                  <a:solidFill>
                    <a:schemeClr val="tx1"/>
                  </a:solidFill>
                </a:rPr>
                <a:t>High volatility of 3-room flats indicating that time of purchase may be more important </a:t>
              </a:r>
            </a:p>
          </p:txBody>
        </p:sp>
        <p:sp>
          <p:nvSpPr>
            <p:cNvPr id="23" name="Oval 22">
              <a:extLst>
                <a:ext uri="{FF2B5EF4-FFF2-40B4-BE49-F238E27FC236}">
                  <a16:creationId xmlns:a16="http://schemas.microsoft.com/office/drawing/2014/main" id="{A9B9EB30-9810-F320-A503-4651C52DC99F}"/>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1</a:t>
              </a:r>
            </a:p>
          </p:txBody>
        </p:sp>
      </p:grpSp>
      <p:grpSp>
        <p:nvGrpSpPr>
          <p:cNvPr id="51" name="Group 50">
            <a:extLst>
              <a:ext uri="{FF2B5EF4-FFF2-40B4-BE49-F238E27FC236}">
                <a16:creationId xmlns:a16="http://schemas.microsoft.com/office/drawing/2014/main" id="{06200964-52E2-1714-2D2A-329CD90DFD65}"/>
              </a:ext>
            </a:extLst>
          </p:cNvPr>
          <p:cNvGrpSpPr/>
          <p:nvPr/>
        </p:nvGrpSpPr>
        <p:grpSpPr>
          <a:xfrm>
            <a:off x="5918860" y="3447320"/>
            <a:ext cx="2866662" cy="1244950"/>
            <a:chOff x="5918860" y="200000"/>
            <a:chExt cx="2866662" cy="1244950"/>
          </a:xfrm>
        </p:grpSpPr>
        <p:sp>
          <p:nvSpPr>
            <p:cNvPr id="52" name="Rectangle 51">
              <a:extLst>
                <a:ext uri="{FF2B5EF4-FFF2-40B4-BE49-F238E27FC236}">
                  <a16:creationId xmlns:a16="http://schemas.microsoft.com/office/drawing/2014/main" id="{A2BDF7BE-7080-8ED3-3F8B-A3CD53993C3A}"/>
                </a:ext>
              </a:extLst>
            </p:cNvPr>
            <p:cNvSpPr/>
            <p:nvPr/>
          </p:nvSpPr>
          <p:spPr>
            <a:xfrm>
              <a:off x="6104129" y="296922"/>
              <a:ext cx="2681393" cy="11480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Filters</a:t>
              </a:r>
            </a:p>
            <a:p>
              <a:endParaRPr lang="en-IT" sz="400" b="1" u="sng">
                <a:solidFill>
                  <a:schemeClr val="tx1"/>
                </a:solidFill>
              </a:endParaRPr>
            </a:p>
            <a:p>
              <a:pPr marL="171450" indent="-171450">
                <a:buFont typeface="Arial" panose="020B0604020202020204" pitchFamily="34" charset="0"/>
                <a:buChar char="•"/>
              </a:pPr>
              <a:r>
                <a:rPr lang="en-IT" sz="1050">
                  <a:solidFill>
                    <a:schemeClr val="tx1"/>
                  </a:solidFill>
                </a:rPr>
                <a:t>Specify Town, Flat Type, Storey Range, Floor A</a:t>
              </a:r>
              <a:r>
                <a:rPr lang="en-GB" sz="1050">
                  <a:solidFill>
                    <a:schemeClr val="tx1"/>
                  </a:solidFill>
                </a:rPr>
                <a:t>rea Range and Remaining Lease</a:t>
              </a:r>
              <a:r>
                <a:rPr lang="en-IT" sz="1050">
                  <a:solidFill>
                    <a:schemeClr val="tx1"/>
                  </a:solidFill>
                </a:rPr>
                <a:t> to better adjust analysis to user’s needs</a:t>
              </a:r>
            </a:p>
          </p:txBody>
        </p:sp>
        <p:sp>
          <p:nvSpPr>
            <p:cNvPr id="53" name="Oval 52">
              <a:extLst>
                <a:ext uri="{FF2B5EF4-FFF2-40B4-BE49-F238E27FC236}">
                  <a16:creationId xmlns:a16="http://schemas.microsoft.com/office/drawing/2014/main" id="{825A1D77-B785-C9DB-0C21-843FBB8117E9}"/>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3</a:t>
              </a:r>
            </a:p>
          </p:txBody>
        </p:sp>
      </p:grpSp>
      <p:pic>
        <p:nvPicPr>
          <p:cNvPr id="3" name="Picture 2" descr="Graphical user interface, application&#10;&#10;Description automatically generated">
            <a:extLst>
              <a:ext uri="{FF2B5EF4-FFF2-40B4-BE49-F238E27FC236}">
                <a16:creationId xmlns:a16="http://schemas.microsoft.com/office/drawing/2014/main" id="{7E7CB45A-ADB6-E4C0-F5C7-89CAFE7DC25F}"/>
              </a:ext>
            </a:extLst>
          </p:cNvPr>
          <p:cNvPicPr>
            <a:picLocks noChangeAspect="1"/>
          </p:cNvPicPr>
          <p:nvPr/>
        </p:nvPicPr>
        <p:blipFill rotWithShape="1">
          <a:blip r:embed="rId3"/>
          <a:srcRect l="2877" t="5886" r="1542" b="2852"/>
          <a:stretch/>
        </p:blipFill>
        <p:spPr bwMode="auto">
          <a:xfrm>
            <a:off x="358478" y="1634062"/>
            <a:ext cx="5152552" cy="2926610"/>
          </a:xfrm>
          <a:prstGeom prst="rect">
            <a:avLst/>
          </a:prstGeom>
          <a:ln w="57150">
            <a:solidFill>
              <a:srgbClr val="B3A29A"/>
            </a:solidFill>
          </a:ln>
          <a:extLst>
            <a:ext uri="{53640926-AAD7-44D8-BBD7-CCE9431645EC}">
              <a14:shadowObscured xmlns:a14="http://schemas.microsoft.com/office/drawing/2010/main"/>
            </a:ext>
          </a:extLst>
        </p:spPr>
      </p:pic>
      <p:grpSp>
        <p:nvGrpSpPr>
          <p:cNvPr id="9" name="Group 8">
            <a:extLst>
              <a:ext uri="{FF2B5EF4-FFF2-40B4-BE49-F238E27FC236}">
                <a16:creationId xmlns:a16="http://schemas.microsoft.com/office/drawing/2014/main" id="{A3395B55-6523-2C8D-74D2-68346D1188AF}"/>
              </a:ext>
            </a:extLst>
          </p:cNvPr>
          <p:cNvGrpSpPr/>
          <p:nvPr/>
        </p:nvGrpSpPr>
        <p:grpSpPr>
          <a:xfrm>
            <a:off x="5918860" y="2105447"/>
            <a:ext cx="2866662" cy="1244951"/>
            <a:chOff x="5918860" y="200000"/>
            <a:chExt cx="2866662" cy="1244951"/>
          </a:xfrm>
        </p:grpSpPr>
        <p:sp>
          <p:nvSpPr>
            <p:cNvPr id="11" name="Rectangle 10">
              <a:extLst>
                <a:ext uri="{FF2B5EF4-FFF2-40B4-BE49-F238E27FC236}">
                  <a16:creationId xmlns:a16="http://schemas.microsoft.com/office/drawing/2014/main" id="{786E4103-CA22-D66E-2B7A-7227C535D54C}"/>
                </a:ext>
              </a:extLst>
            </p:cNvPr>
            <p:cNvSpPr/>
            <p:nvPr/>
          </p:nvSpPr>
          <p:spPr>
            <a:xfrm>
              <a:off x="6104129" y="296923"/>
              <a:ext cx="2681393" cy="11480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Heat Map for Specific Room Type in Each Town</a:t>
              </a:r>
            </a:p>
            <a:p>
              <a:endParaRPr lang="en-IT" sz="200" b="1" u="sng">
                <a:solidFill>
                  <a:schemeClr val="tx1"/>
                </a:solidFill>
              </a:endParaRPr>
            </a:p>
            <a:p>
              <a:pPr marL="171450" indent="-171450">
                <a:buFont typeface="Arial" panose="020B0604020202020204" pitchFamily="34" charset="0"/>
                <a:buChar char="•"/>
              </a:pPr>
              <a:r>
                <a:rPr lang="en-IT" sz="1050">
                  <a:solidFill>
                    <a:schemeClr val="tx1"/>
                  </a:solidFill>
                </a:rPr>
                <a:t>Better determine location to purchase the property of a specific flat type that meets their budget range</a:t>
              </a:r>
            </a:p>
          </p:txBody>
        </p:sp>
        <p:sp>
          <p:nvSpPr>
            <p:cNvPr id="12" name="Oval 11">
              <a:extLst>
                <a:ext uri="{FF2B5EF4-FFF2-40B4-BE49-F238E27FC236}">
                  <a16:creationId xmlns:a16="http://schemas.microsoft.com/office/drawing/2014/main" id="{F2A57095-0799-AA62-34A9-D55F5CF17117}"/>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2</a:t>
              </a:r>
            </a:p>
          </p:txBody>
        </p:sp>
      </p:grpSp>
      <p:sp>
        <p:nvSpPr>
          <p:cNvPr id="13" name="Rectangle 12">
            <a:extLst>
              <a:ext uri="{FF2B5EF4-FFF2-40B4-BE49-F238E27FC236}">
                <a16:creationId xmlns:a16="http://schemas.microsoft.com/office/drawing/2014/main" id="{21C6AAB6-0972-7BA2-5840-7BA1FD2AE6C4}"/>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T" sz="900">
                <a:solidFill>
                  <a:schemeClr val="tx1"/>
                </a:solidFill>
              </a:rPr>
              <a:t>Chen Xi</a:t>
            </a:r>
          </a:p>
        </p:txBody>
      </p:sp>
    </p:spTree>
    <p:extLst>
      <p:ext uri="{BB962C8B-B14F-4D97-AF65-F5344CB8AC3E}">
        <p14:creationId xmlns:p14="http://schemas.microsoft.com/office/powerpoint/2010/main" val="68080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8" name="Google Shape;197;p34">
            <a:extLst>
              <a:ext uri="{FF2B5EF4-FFF2-40B4-BE49-F238E27FC236}">
                <a16:creationId xmlns:a16="http://schemas.microsoft.com/office/drawing/2014/main" id="{7A500B51-7F18-3F92-7CFF-603C9AA10585}"/>
              </a:ext>
            </a:extLst>
          </p:cNvPr>
          <p:cNvSpPr txBox="1">
            <a:spLocks/>
          </p:cNvSpPr>
          <p:nvPr/>
        </p:nvSpPr>
        <p:spPr>
          <a:xfrm>
            <a:off x="610476" y="371745"/>
            <a:ext cx="5070647"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DASHBOARD 4: </a:t>
            </a:r>
            <a:br>
              <a:rPr lang="en-GB" sz="2200" b="0"/>
            </a:br>
            <a:r>
              <a:rPr lang="en-GB" sz="1800" b="0"/>
              <a:t>Detailed Historical Analysis for Resale Data</a:t>
            </a:r>
          </a:p>
        </p:txBody>
      </p:sp>
      <p:grpSp>
        <p:nvGrpSpPr>
          <p:cNvPr id="29" name="Group 28">
            <a:extLst>
              <a:ext uri="{FF2B5EF4-FFF2-40B4-BE49-F238E27FC236}">
                <a16:creationId xmlns:a16="http://schemas.microsoft.com/office/drawing/2014/main" id="{0CB9B29C-F9D8-45E8-5266-E990788430C9}"/>
              </a:ext>
            </a:extLst>
          </p:cNvPr>
          <p:cNvGrpSpPr/>
          <p:nvPr/>
        </p:nvGrpSpPr>
        <p:grpSpPr>
          <a:xfrm>
            <a:off x="5782673" y="1317945"/>
            <a:ext cx="2866662" cy="769605"/>
            <a:chOff x="5918860" y="200000"/>
            <a:chExt cx="2866662" cy="769605"/>
          </a:xfrm>
        </p:grpSpPr>
        <p:sp>
          <p:nvSpPr>
            <p:cNvPr id="25" name="Rectangle 24">
              <a:extLst>
                <a:ext uri="{FF2B5EF4-FFF2-40B4-BE49-F238E27FC236}">
                  <a16:creationId xmlns:a16="http://schemas.microsoft.com/office/drawing/2014/main" id="{39729AEE-F6F6-056A-0422-6719690E54CB}"/>
                </a:ext>
              </a:extLst>
            </p:cNvPr>
            <p:cNvSpPr/>
            <p:nvPr/>
          </p:nvSpPr>
          <p:spPr>
            <a:xfrm>
              <a:off x="6104129" y="296923"/>
              <a:ext cx="2681393" cy="6726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Line Chart of Historical Resale Price Across Time </a:t>
              </a:r>
            </a:p>
            <a:p>
              <a:endParaRPr lang="en-IT" sz="200" b="1" u="sng">
                <a:solidFill>
                  <a:schemeClr val="tx1"/>
                </a:solidFill>
              </a:endParaRPr>
            </a:p>
          </p:txBody>
        </p:sp>
        <p:sp>
          <p:nvSpPr>
            <p:cNvPr id="23" name="Oval 22">
              <a:extLst>
                <a:ext uri="{FF2B5EF4-FFF2-40B4-BE49-F238E27FC236}">
                  <a16:creationId xmlns:a16="http://schemas.microsoft.com/office/drawing/2014/main" id="{A9B9EB30-9810-F320-A503-4651C52DC99F}"/>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1</a:t>
              </a:r>
            </a:p>
          </p:txBody>
        </p:sp>
      </p:grpSp>
      <p:grpSp>
        <p:nvGrpSpPr>
          <p:cNvPr id="51" name="Group 50">
            <a:extLst>
              <a:ext uri="{FF2B5EF4-FFF2-40B4-BE49-F238E27FC236}">
                <a16:creationId xmlns:a16="http://schemas.microsoft.com/office/drawing/2014/main" id="{06200964-52E2-1714-2D2A-329CD90DFD65}"/>
              </a:ext>
            </a:extLst>
          </p:cNvPr>
          <p:cNvGrpSpPr/>
          <p:nvPr/>
        </p:nvGrpSpPr>
        <p:grpSpPr>
          <a:xfrm>
            <a:off x="5782673" y="3050999"/>
            <a:ext cx="2866662" cy="769604"/>
            <a:chOff x="5918860" y="200000"/>
            <a:chExt cx="2866662" cy="769604"/>
          </a:xfrm>
        </p:grpSpPr>
        <p:sp>
          <p:nvSpPr>
            <p:cNvPr id="52" name="Rectangle 51">
              <a:extLst>
                <a:ext uri="{FF2B5EF4-FFF2-40B4-BE49-F238E27FC236}">
                  <a16:creationId xmlns:a16="http://schemas.microsoft.com/office/drawing/2014/main" id="{A2BDF7BE-7080-8ED3-3F8B-A3CD53993C3A}"/>
                </a:ext>
              </a:extLst>
            </p:cNvPr>
            <p:cNvSpPr/>
            <p:nvPr/>
          </p:nvSpPr>
          <p:spPr>
            <a:xfrm>
              <a:off x="6104129" y="296922"/>
              <a:ext cx="2681393" cy="6726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IT" sz="1100" b="1" u="sng">
                  <a:solidFill>
                    <a:schemeClr val="tx1"/>
                  </a:solidFill>
                </a:rPr>
                <a:t>Colored Scatter Plot of Resale Prices Against Size and Remaining Lease</a:t>
              </a:r>
            </a:p>
            <a:p>
              <a:endParaRPr lang="en-IT" sz="400" b="1" u="sng">
                <a:solidFill>
                  <a:schemeClr val="tx1"/>
                </a:solidFill>
              </a:endParaRPr>
            </a:p>
            <a:p>
              <a:pPr marL="171450" indent="-171450">
                <a:buFont typeface="Arial" panose="020B0604020202020204" pitchFamily="34" charset="0"/>
                <a:buChar char="•"/>
              </a:pPr>
              <a:endParaRPr lang="en-IT" sz="1050">
                <a:solidFill>
                  <a:schemeClr val="tx1"/>
                </a:solidFill>
              </a:endParaRPr>
            </a:p>
          </p:txBody>
        </p:sp>
        <p:sp>
          <p:nvSpPr>
            <p:cNvPr id="53" name="Oval 52">
              <a:extLst>
                <a:ext uri="{FF2B5EF4-FFF2-40B4-BE49-F238E27FC236}">
                  <a16:creationId xmlns:a16="http://schemas.microsoft.com/office/drawing/2014/main" id="{825A1D77-B785-C9DB-0C21-843FBB8117E9}"/>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3</a:t>
              </a:r>
            </a:p>
          </p:txBody>
        </p:sp>
      </p:grpSp>
      <p:grpSp>
        <p:nvGrpSpPr>
          <p:cNvPr id="9" name="Group 8">
            <a:extLst>
              <a:ext uri="{FF2B5EF4-FFF2-40B4-BE49-F238E27FC236}">
                <a16:creationId xmlns:a16="http://schemas.microsoft.com/office/drawing/2014/main" id="{A3395B55-6523-2C8D-74D2-68346D1188AF}"/>
              </a:ext>
            </a:extLst>
          </p:cNvPr>
          <p:cNvGrpSpPr/>
          <p:nvPr/>
        </p:nvGrpSpPr>
        <p:grpSpPr>
          <a:xfrm>
            <a:off x="5782673" y="2184472"/>
            <a:ext cx="2866662" cy="769605"/>
            <a:chOff x="5918860" y="200000"/>
            <a:chExt cx="2866662" cy="769605"/>
          </a:xfrm>
        </p:grpSpPr>
        <p:sp>
          <p:nvSpPr>
            <p:cNvPr id="11" name="Rectangle 10">
              <a:extLst>
                <a:ext uri="{FF2B5EF4-FFF2-40B4-BE49-F238E27FC236}">
                  <a16:creationId xmlns:a16="http://schemas.microsoft.com/office/drawing/2014/main" id="{786E4103-CA22-D66E-2B7A-7227C535D54C}"/>
                </a:ext>
              </a:extLst>
            </p:cNvPr>
            <p:cNvSpPr/>
            <p:nvPr/>
          </p:nvSpPr>
          <p:spPr>
            <a:xfrm>
              <a:off x="6104129" y="296923"/>
              <a:ext cx="2681393" cy="6726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Boxplot of Historical Resale Price Against Storey Range</a:t>
              </a:r>
              <a:endParaRPr lang="en-IT" sz="1050">
                <a:solidFill>
                  <a:schemeClr val="tx1"/>
                </a:solidFill>
              </a:endParaRPr>
            </a:p>
          </p:txBody>
        </p:sp>
        <p:sp>
          <p:nvSpPr>
            <p:cNvPr id="12" name="Oval 11">
              <a:extLst>
                <a:ext uri="{FF2B5EF4-FFF2-40B4-BE49-F238E27FC236}">
                  <a16:creationId xmlns:a16="http://schemas.microsoft.com/office/drawing/2014/main" id="{F2A57095-0799-AA62-34A9-D55F5CF17117}"/>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2</a:t>
              </a:r>
            </a:p>
          </p:txBody>
        </p:sp>
      </p:grpSp>
      <p:pic>
        <p:nvPicPr>
          <p:cNvPr id="7" name="Picture 6" descr="Chart&#10;&#10;Description automatically generated">
            <a:extLst>
              <a:ext uri="{FF2B5EF4-FFF2-40B4-BE49-F238E27FC236}">
                <a16:creationId xmlns:a16="http://schemas.microsoft.com/office/drawing/2014/main" id="{E4D8A470-5CAE-C59F-35AC-CCAAC014EBC5}"/>
              </a:ext>
            </a:extLst>
          </p:cNvPr>
          <p:cNvPicPr>
            <a:picLocks noChangeAspect="1"/>
          </p:cNvPicPr>
          <p:nvPr/>
        </p:nvPicPr>
        <p:blipFill>
          <a:blip r:embed="rId3"/>
          <a:stretch>
            <a:fillRect/>
          </a:stretch>
        </p:blipFill>
        <p:spPr>
          <a:xfrm>
            <a:off x="610476" y="1135396"/>
            <a:ext cx="4670717" cy="3636359"/>
          </a:xfrm>
          <a:prstGeom prst="rect">
            <a:avLst/>
          </a:prstGeom>
          <a:ln w="57150">
            <a:solidFill>
              <a:srgbClr val="B3A29A"/>
            </a:solidFill>
          </a:ln>
        </p:spPr>
      </p:pic>
      <p:sp>
        <p:nvSpPr>
          <p:cNvPr id="10" name="Rectangle 9">
            <a:extLst>
              <a:ext uri="{FF2B5EF4-FFF2-40B4-BE49-F238E27FC236}">
                <a16:creationId xmlns:a16="http://schemas.microsoft.com/office/drawing/2014/main" id="{760AE017-EA7A-08C9-8843-C088B4F101F6}"/>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T" sz="900">
                <a:solidFill>
                  <a:schemeClr val="tx1"/>
                </a:solidFill>
              </a:rPr>
              <a:t>Chen Xi</a:t>
            </a:r>
          </a:p>
        </p:txBody>
      </p:sp>
    </p:spTree>
    <p:extLst>
      <p:ext uri="{BB962C8B-B14F-4D97-AF65-F5344CB8AC3E}">
        <p14:creationId xmlns:p14="http://schemas.microsoft.com/office/powerpoint/2010/main" val="3830256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8" name="Google Shape;197;p34">
            <a:extLst>
              <a:ext uri="{FF2B5EF4-FFF2-40B4-BE49-F238E27FC236}">
                <a16:creationId xmlns:a16="http://schemas.microsoft.com/office/drawing/2014/main" id="{7A500B51-7F18-3F92-7CFF-603C9AA10585}"/>
              </a:ext>
            </a:extLst>
          </p:cNvPr>
          <p:cNvSpPr txBox="1">
            <a:spLocks/>
          </p:cNvSpPr>
          <p:nvPr/>
        </p:nvSpPr>
        <p:spPr>
          <a:xfrm>
            <a:off x="610476" y="371745"/>
            <a:ext cx="5070647"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DASHBOARD 5: </a:t>
            </a:r>
            <a:br>
              <a:rPr lang="en-GB" sz="2200" b="0"/>
            </a:br>
            <a:r>
              <a:rPr lang="en-GB" sz="1800" b="0"/>
              <a:t>Predicted Price Analysis</a:t>
            </a:r>
          </a:p>
        </p:txBody>
      </p:sp>
      <p:grpSp>
        <p:nvGrpSpPr>
          <p:cNvPr id="29" name="Group 28">
            <a:extLst>
              <a:ext uri="{FF2B5EF4-FFF2-40B4-BE49-F238E27FC236}">
                <a16:creationId xmlns:a16="http://schemas.microsoft.com/office/drawing/2014/main" id="{0CB9B29C-F9D8-45E8-5266-E990788430C9}"/>
              </a:ext>
            </a:extLst>
          </p:cNvPr>
          <p:cNvGrpSpPr/>
          <p:nvPr/>
        </p:nvGrpSpPr>
        <p:grpSpPr>
          <a:xfrm>
            <a:off x="5909133" y="505233"/>
            <a:ext cx="2866662" cy="1502539"/>
            <a:chOff x="5918860" y="200000"/>
            <a:chExt cx="2866662" cy="1502539"/>
          </a:xfrm>
        </p:grpSpPr>
        <p:sp>
          <p:nvSpPr>
            <p:cNvPr id="25" name="Rectangle 24">
              <a:extLst>
                <a:ext uri="{FF2B5EF4-FFF2-40B4-BE49-F238E27FC236}">
                  <a16:creationId xmlns:a16="http://schemas.microsoft.com/office/drawing/2014/main" id="{39729AEE-F6F6-056A-0422-6719690E54CB}"/>
                </a:ext>
              </a:extLst>
            </p:cNvPr>
            <p:cNvSpPr/>
            <p:nvPr/>
          </p:nvSpPr>
          <p:spPr>
            <a:xfrm>
              <a:off x="6104129" y="296923"/>
              <a:ext cx="2681393" cy="1405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Dot Plot of Resale Prices of Each Flat Type Across Different Towns</a:t>
              </a:r>
            </a:p>
            <a:p>
              <a:endParaRPr lang="en-IT" sz="200" b="1" u="sng">
                <a:solidFill>
                  <a:schemeClr val="tx1"/>
                </a:solidFill>
              </a:endParaRPr>
            </a:p>
            <a:p>
              <a:pPr marL="171450" indent="-171450">
                <a:buFont typeface="Arial" panose="020B0604020202020204" pitchFamily="34" charset="0"/>
                <a:buChar char="•"/>
              </a:pPr>
              <a:r>
                <a:rPr lang="en-GB" sz="1100">
                  <a:solidFill>
                    <a:schemeClr val="tx1"/>
                  </a:solidFill>
                </a:rPr>
                <a:t>HDB in Bedok within the 25 to 27 storey range is equivalent or slightly more expensive than that of a HDB in Bishan within the 16 to 18 storey range</a:t>
              </a:r>
            </a:p>
          </p:txBody>
        </p:sp>
        <p:sp>
          <p:nvSpPr>
            <p:cNvPr id="23" name="Oval 22">
              <a:extLst>
                <a:ext uri="{FF2B5EF4-FFF2-40B4-BE49-F238E27FC236}">
                  <a16:creationId xmlns:a16="http://schemas.microsoft.com/office/drawing/2014/main" id="{A9B9EB30-9810-F320-A503-4651C52DC99F}"/>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1</a:t>
              </a:r>
            </a:p>
          </p:txBody>
        </p:sp>
      </p:grpSp>
      <p:grpSp>
        <p:nvGrpSpPr>
          <p:cNvPr id="51" name="Group 50">
            <a:extLst>
              <a:ext uri="{FF2B5EF4-FFF2-40B4-BE49-F238E27FC236}">
                <a16:creationId xmlns:a16="http://schemas.microsoft.com/office/drawing/2014/main" id="{06200964-52E2-1714-2D2A-329CD90DFD65}"/>
              </a:ext>
            </a:extLst>
          </p:cNvPr>
          <p:cNvGrpSpPr/>
          <p:nvPr/>
        </p:nvGrpSpPr>
        <p:grpSpPr>
          <a:xfrm>
            <a:off x="5909133" y="2971221"/>
            <a:ext cx="2866662" cy="769604"/>
            <a:chOff x="5918860" y="200000"/>
            <a:chExt cx="2866662" cy="769604"/>
          </a:xfrm>
        </p:grpSpPr>
        <p:sp>
          <p:nvSpPr>
            <p:cNvPr id="52" name="Rectangle 51">
              <a:extLst>
                <a:ext uri="{FF2B5EF4-FFF2-40B4-BE49-F238E27FC236}">
                  <a16:creationId xmlns:a16="http://schemas.microsoft.com/office/drawing/2014/main" id="{A2BDF7BE-7080-8ED3-3F8B-A3CD53993C3A}"/>
                </a:ext>
              </a:extLst>
            </p:cNvPr>
            <p:cNvSpPr/>
            <p:nvPr/>
          </p:nvSpPr>
          <p:spPr>
            <a:xfrm>
              <a:off x="6104129" y="296922"/>
              <a:ext cx="2681393" cy="6726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Boxplot to Showcase Variance of P</a:t>
              </a:r>
              <a:r>
                <a:rPr lang="en-GB" sz="1100" b="1" u="sng">
                  <a:solidFill>
                    <a:schemeClr val="tx1"/>
                  </a:solidFill>
                </a:rPr>
                <a:t>r</a:t>
              </a:r>
              <a:r>
                <a:rPr lang="en-IT" sz="1100" b="1" u="sng">
                  <a:solidFill>
                    <a:schemeClr val="tx1"/>
                  </a:solidFill>
                </a:rPr>
                <a:t>edicted Prices Across Districts</a:t>
              </a:r>
            </a:p>
            <a:p>
              <a:endParaRPr lang="en-IT" sz="400" b="1" u="sng">
                <a:solidFill>
                  <a:schemeClr val="tx1"/>
                </a:solidFill>
              </a:endParaRPr>
            </a:p>
            <a:p>
              <a:pPr marL="171450" indent="-171450">
                <a:buFont typeface="Arial" panose="020B0604020202020204" pitchFamily="34" charset="0"/>
                <a:buChar char="•"/>
              </a:pPr>
              <a:endParaRPr lang="en-IT" sz="1050">
                <a:solidFill>
                  <a:schemeClr val="tx1"/>
                </a:solidFill>
              </a:endParaRPr>
            </a:p>
          </p:txBody>
        </p:sp>
        <p:sp>
          <p:nvSpPr>
            <p:cNvPr id="53" name="Oval 52">
              <a:extLst>
                <a:ext uri="{FF2B5EF4-FFF2-40B4-BE49-F238E27FC236}">
                  <a16:creationId xmlns:a16="http://schemas.microsoft.com/office/drawing/2014/main" id="{825A1D77-B785-C9DB-0C21-843FBB8117E9}"/>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3</a:t>
              </a:r>
            </a:p>
          </p:txBody>
        </p:sp>
      </p:grpSp>
      <p:grpSp>
        <p:nvGrpSpPr>
          <p:cNvPr id="9" name="Group 8">
            <a:extLst>
              <a:ext uri="{FF2B5EF4-FFF2-40B4-BE49-F238E27FC236}">
                <a16:creationId xmlns:a16="http://schemas.microsoft.com/office/drawing/2014/main" id="{A3395B55-6523-2C8D-74D2-68346D1188AF}"/>
              </a:ext>
            </a:extLst>
          </p:cNvPr>
          <p:cNvGrpSpPr/>
          <p:nvPr/>
        </p:nvGrpSpPr>
        <p:grpSpPr>
          <a:xfrm>
            <a:off x="5909133" y="2104694"/>
            <a:ext cx="2866662" cy="769605"/>
            <a:chOff x="5918860" y="200000"/>
            <a:chExt cx="2866662" cy="769605"/>
          </a:xfrm>
        </p:grpSpPr>
        <p:sp>
          <p:nvSpPr>
            <p:cNvPr id="11" name="Rectangle 10">
              <a:extLst>
                <a:ext uri="{FF2B5EF4-FFF2-40B4-BE49-F238E27FC236}">
                  <a16:creationId xmlns:a16="http://schemas.microsoft.com/office/drawing/2014/main" id="{786E4103-CA22-D66E-2B7A-7227C535D54C}"/>
                </a:ext>
              </a:extLst>
            </p:cNvPr>
            <p:cNvSpPr/>
            <p:nvPr/>
          </p:nvSpPr>
          <p:spPr>
            <a:xfrm>
              <a:off x="6104129" y="296923"/>
              <a:ext cx="2681393" cy="6726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T" sz="1100" b="1" u="sng">
                  <a:solidFill>
                    <a:schemeClr val="tx1"/>
                  </a:solidFill>
                </a:rPr>
                <a:t>Multi-Series Line Graph of Resale Prices of Each Flat Type </a:t>
              </a:r>
              <a:endParaRPr lang="en-IT" sz="1050">
                <a:solidFill>
                  <a:schemeClr val="tx1"/>
                </a:solidFill>
              </a:endParaRPr>
            </a:p>
          </p:txBody>
        </p:sp>
        <p:sp>
          <p:nvSpPr>
            <p:cNvPr id="12" name="Oval 11">
              <a:extLst>
                <a:ext uri="{FF2B5EF4-FFF2-40B4-BE49-F238E27FC236}">
                  <a16:creationId xmlns:a16="http://schemas.microsoft.com/office/drawing/2014/main" id="{F2A57095-0799-AA62-34A9-D55F5CF17117}"/>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2</a:t>
              </a:r>
            </a:p>
          </p:txBody>
        </p:sp>
      </p:grpSp>
      <p:pic>
        <p:nvPicPr>
          <p:cNvPr id="2" name="Picture 1" descr="Chart&#10;&#10;Description automatically generated">
            <a:extLst>
              <a:ext uri="{FF2B5EF4-FFF2-40B4-BE49-F238E27FC236}">
                <a16:creationId xmlns:a16="http://schemas.microsoft.com/office/drawing/2014/main" id="{7441B6D5-C418-8448-1281-08DEDEE57D08}"/>
              </a:ext>
            </a:extLst>
          </p:cNvPr>
          <p:cNvPicPr>
            <a:picLocks noChangeAspect="1"/>
          </p:cNvPicPr>
          <p:nvPr/>
        </p:nvPicPr>
        <p:blipFill>
          <a:blip r:embed="rId3"/>
          <a:stretch>
            <a:fillRect/>
          </a:stretch>
        </p:blipFill>
        <p:spPr>
          <a:xfrm>
            <a:off x="610476" y="1232819"/>
            <a:ext cx="4615578" cy="3636359"/>
          </a:xfrm>
          <a:prstGeom prst="rect">
            <a:avLst/>
          </a:prstGeom>
          <a:ln w="57150">
            <a:solidFill>
              <a:srgbClr val="B3A29A"/>
            </a:solidFill>
          </a:ln>
        </p:spPr>
      </p:pic>
      <p:grpSp>
        <p:nvGrpSpPr>
          <p:cNvPr id="3" name="Group 2">
            <a:extLst>
              <a:ext uri="{FF2B5EF4-FFF2-40B4-BE49-F238E27FC236}">
                <a16:creationId xmlns:a16="http://schemas.microsoft.com/office/drawing/2014/main" id="{A36E8FAD-C328-A367-7705-84DCD5A382BB}"/>
              </a:ext>
            </a:extLst>
          </p:cNvPr>
          <p:cNvGrpSpPr/>
          <p:nvPr/>
        </p:nvGrpSpPr>
        <p:grpSpPr>
          <a:xfrm>
            <a:off x="5909133" y="3837747"/>
            <a:ext cx="2866662" cy="769604"/>
            <a:chOff x="5918860" y="200000"/>
            <a:chExt cx="2866662" cy="769604"/>
          </a:xfrm>
        </p:grpSpPr>
        <p:sp>
          <p:nvSpPr>
            <p:cNvPr id="4" name="Rectangle 3">
              <a:extLst>
                <a:ext uri="{FF2B5EF4-FFF2-40B4-BE49-F238E27FC236}">
                  <a16:creationId xmlns:a16="http://schemas.microsoft.com/office/drawing/2014/main" id="{C459163A-0CAA-818B-15D8-6FFC5C225C79}"/>
                </a:ext>
              </a:extLst>
            </p:cNvPr>
            <p:cNvSpPr/>
            <p:nvPr/>
          </p:nvSpPr>
          <p:spPr>
            <a:xfrm>
              <a:off x="6104129" y="296922"/>
              <a:ext cx="2681393" cy="6726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u="sng">
                  <a:solidFill>
                    <a:schemeClr val="tx1"/>
                  </a:solidFill>
                </a:rPr>
                <a:t>Sensitivity Table for Different Economic Scenarios (Bear, Base, Bull)</a:t>
              </a:r>
              <a:endParaRPr lang="en-IT" sz="1100" b="1" u="sng">
                <a:solidFill>
                  <a:schemeClr val="tx1"/>
                </a:solidFill>
              </a:endParaRPr>
            </a:p>
            <a:p>
              <a:endParaRPr lang="en-IT" sz="400" b="1" u="sng">
                <a:solidFill>
                  <a:schemeClr val="tx1"/>
                </a:solidFill>
              </a:endParaRPr>
            </a:p>
            <a:p>
              <a:pPr marL="171450" indent="-171450">
                <a:buFont typeface="Arial" panose="020B0604020202020204" pitchFamily="34" charset="0"/>
                <a:buChar char="•"/>
              </a:pPr>
              <a:endParaRPr lang="en-IT" sz="1050">
                <a:solidFill>
                  <a:schemeClr val="tx1"/>
                </a:solidFill>
              </a:endParaRPr>
            </a:p>
          </p:txBody>
        </p:sp>
        <p:sp>
          <p:nvSpPr>
            <p:cNvPr id="5" name="Oval 4">
              <a:extLst>
                <a:ext uri="{FF2B5EF4-FFF2-40B4-BE49-F238E27FC236}">
                  <a16:creationId xmlns:a16="http://schemas.microsoft.com/office/drawing/2014/main" id="{DB94FD4F-9CB7-BC44-DCEA-7B0280787403}"/>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4</a:t>
              </a:r>
            </a:p>
          </p:txBody>
        </p:sp>
      </p:grpSp>
      <p:sp>
        <p:nvSpPr>
          <p:cNvPr id="10" name="Rectangle 9">
            <a:extLst>
              <a:ext uri="{FF2B5EF4-FFF2-40B4-BE49-F238E27FC236}">
                <a16:creationId xmlns:a16="http://schemas.microsoft.com/office/drawing/2014/main" id="{5E4A7621-E1E2-98E6-90A0-A1D521C978A6}"/>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T" sz="900">
                <a:solidFill>
                  <a:schemeClr val="tx1"/>
                </a:solidFill>
              </a:rPr>
              <a:t>Chen Xi</a:t>
            </a:r>
          </a:p>
        </p:txBody>
      </p:sp>
    </p:spTree>
    <p:extLst>
      <p:ext uri="{BB962C8B-B14F-4D97-AF65-F5344CB8AC3E}">
        <p14:creationId xmlns:p14="http://schemas.microsoft.com/office/powerpoint/2010/main" val="182662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ctrTitle" idx="2"/>
          </p:nvPr>
        </p:nvSpPr>
        <p:spPr>
          <a:xfrm>
            <a:off x="610477" y="371745"/>
            <a:ext cx="2558400" cy="9462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Introduction</a:t>
            </a:r>
            <a:endParaRPr lang="en-US"/>
          </a:p>
        </p:txBody>
      </p:sp>
      <p:cxnSp>
        <p:nvCxnSpPr>
          <p:cNvPr id="641" name="Google Shape;641;p4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643" name="Google Shape;643;p42"/>
          <p:cNvSpPr txBox="1">
            <a:spLocks noGrp="1"/>
          </p:cNvSpPr>
          <p:nvPr>
            <p:ph type="subTitle" idx="1"/>
          </p:nvPr>
        </p:nvSpPr>
        <p:spPr>
          <a:xfrm>
            <a:off x="641873" y="2422498"/>
            <a:ext cx="3169975" cy="2115996"/>
          </a:xfrm>
          <a:prstGeom prst="rect">
            <a:avLst/>
          </a:prstGeom>
        </p:spPr>
        <p:txBody>
          <a:bodyPr spcFirstLastPara="1" wrap="square" lIns="91425" tIns="91425" rIns="91425" bIns="91425" anchor="t" anchorCtr="0">
            <a:noAutofit/>
          </a:bodyPr>
          <a:lstStyle/>
          <a:p>
            <a:pPr marL="171450" indent="-171450" algn="l">
              <a:buFont typeface="Arial"/>
              <a:buChar char="•"/>
            </a:pPr>
            <a:r>
              <a:rPr lang="en" b="1"/>
              <a:t>HDB is the sole provider for public housing in Singapore, it aims to provide affordable housing options for Singaporean</a:t>
            </a:r>
          </a:p>
          <a:p>
            <a:pPr marL="171450" indent="-171450" algn="l">
              <a:buFont typeface="Arial"/>
              <a:buChar char="•"/>
            </a:pPr>
            <a:r>
              <a:rPr lang="en" b="1"/>
              <a:t>About 80% of Singaporeans live in public housing</a:t>
            </a:r>
          </a:p>
          <a:p>
            <a:pPr marL="171450" indent="-171450" algn="l">
              <a:buFont typeface="Arial"/>
              <a:buChar char="•"/>
            </a:pPr>
            <a:r>
              <a:rPr lang="en" b="1"/>
              <a:t>Many considerations for homebuyers – price appreciation of property, location, flat size, budget etc.</a:t>
            </a:r>
          </a:p>
          <a:p>
            <a:pPr marL="171450" indent="-171450" algn="l">
              <a:buFont typeface="Arial"/>
              <a:buChar char="•"/>
            </a:pPr>
            <a:r>
              <a:rPr lang="en" b="1"/>
              <a:t>Hard to find a user-friendly platform that encompasses current and historical housing data</a:t>
            </a:r>
          </a:p>
        </p:txBody>
      </p:sp>
      <p:sp>
        <p:nvSpPr>
          <p:cNvPr id="647" name="Google Shape;647;p42"/>
          <p:cNvSpPr txBox="1">
            <a:spLocks noGrp="1"/>
          </p:cNvSpPr>
          <p:nvPr>
            <p:ph type="subTitle" idx="8"/>
          </p:nvPr>
        </p:nvSpPr>
        <p:spPr>
          <a:xfrm>
            <a:off x="4928593" y="1645704"/>
            <a:ext cx="3252354" cy="1480915"/>
          </a:xfrm>
          <a:prstGeom prst="rect">
            <a:avLst/>
          </a:prstGeom>
        </p:spPr>
        <p:txBody>
          <a:bodyPr spcFirstLastPara="1" wrap="square" lIns="91425" tIns="91425" rIns="91425" bIns="91425" anchor="t" anchorCtr="0">
            <a:noAutofit/>
          </a:bodyPr>
          <a:lstStyle/>
          <a:p>
            <a:pPr marL="171450" indent="-171450">
              <a:buFont typeface="Arial"/>
              <a:buChar char="•"/>
            </a:pPr>
            <a:r>
              <a:rPr lang="en" b="1"/>
              <a:t>Aggregate and analyze data from various sources</a:t>
            </a:r>
            <a:endParaRPr lang="en-US" b="1"/>
          </a:p>
          <a:p>
            <a:pPr marL="171450" indent="-171450">
              <a:buFont typeface="Arial"/>
              <a:buChar char="•"/>
            </a:pPr>
            <a:r>
              <a:rPr lang="en" b="1"/>
              <a:t>Derive meaningful insights and forecast housing prices</a:t>
            </a:r>
            <a:endParaRPr lang="en-US" b="1"/>
          </a:p>
          <a:p>
            <a:pPr marL="171450" indent="-171450">
              <a:buFont typeface="Arial"/>
              <a:buChar char="•"/>
            </a:pPr>
            <a:r>
              <a:rPr lang="en" b="1"/>
              <a:t>Help potential homeowners make better data-driven decisions in their purchases</a:t>
            </a:r>
            <a:endParaRPr lang="en-US" b="1"/>
          </a:p>
        </p:txBody>
      </p:sp>
      <p:pic>
        <p:nvPicPr>
          <p:cNvPr id="13" name="Picture 13" descr="Text&#10;&#10;Description automatically generated">
            <a:extLst>
              <a:ext uri="{FF2B5EF4-FFF2-40B4-BE49-F238E27FC236}">
                <a16:creationId xmlns:a16="http://schemas.microsoft.com/office/drawing/2014/main" id="{F3245110-11C7-7E21-15C1-1EE7E8415923}"/>
              </a:ext>
            </a:extLst>
          </p:cNvPr>
          <p:cNvPicPr>
            <a:picLocks noChangeAspect="1"/>
          </p:cNvPicPr>
          <p:nvPr/>
        </p:nvPicPr>
        <p:blipFill>
          <a:blip r:embed="rId3"/>
          <a:stretch>
            <a:fillRect/>
          </a:stretch>
        </p:blipFill>
        <p:spPr>
          <a:xfrm>
            <a:off x="799464" y="1647575"/>
            <a:ext cx="2851322" cy="684452"/>
          </a:xfrm>
          <a:prstGeom prst="rect">
            <a:avLst/>
          </a:prstGeom>
        </p:spPr>
      </p:pic>
      <p:sp>
        <p:nvSpPr>
          <p:cNvPr id="3" name="Rectangle 2">
            <a:extLst>
              <a:ext uri="{FF2B5EF4-FFF2-40B4-BE49-F238E27FC236}">
                <a16:creationId xmlns:a16="http://schemas.microsoft.com/office/drawing/2014/main" id="{4C21352D-CC22-2330-5A93-62B4208F7935}"/>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rPr>
              <a:t>Eugene</a:t>
            </a:r>
            <a:endParaRPr lang="en-US">
              <a:solidFill>
                <a:srgbClr val="F4F4F4"/>
              </a:solidFill>
            </a:endParaRPr>
          </a:p>
        </p:txBody>
      </p:sp>
      <p:sp>
        <p:nvSpPr>
          <p:cNvPr id="2" name="TextBox 1">
            <a:extLst>
              <a:ext uri="{FF2B5EF4-FFF2-40B4-BE49-F238E27FC236}">
                <a16:creationId xmlns:a16="http://schemas.microsoft.com/office/drawing/2014/main" id="{1B6D3210-616B-BEB5-40BD-B23F16482C80}"/>
              </a:ext>
            </a:extLst>
          </p:cNvPr>
          <p:cNvSpPr txBox="1"/>
          <p:nvPr/>
        </p:nvSpPr>
        <p:spPr>
          <a:xfrm>
            <a:off x="931933" y="1123323"/>
            <a:ext cx="2582275" cy="276999"/>
          </a:xfrm>
          <a:prstGeom prst="rect">
            <a:avLst/>
          </a:prstGeom>
          <a:ln/>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pPr algn="ctr"/>
            <a:r>
              <a:rPr lang="en-US" sz="1200" b="1"/>
              <a:t>Background</a:t>
            </a:r>
            <a:endParaRPr lang="en-US"/>
          </a:p>
        </p:txBody>
      </p:sp>
      <p:sp>
        <p:nvSpPr>
          <p:cNvPr id="6" name="TextBox 5">
            <a:extLst>
              <a:ext uri="{FF2B5EF4-FFF2-40B4-BE49-F238E27FC236}">
                <a16:creationId xmlns:a16="http://schemas.microsoft.com/office/drawing/2014/main" id="{E57A302A-CAEF-91A2-92C7-EA36223CE295}"/>
              </a:ext>
            </a:extLst>
          </p:cNvPr>
          <p:cNvSpPr txBox="1"/>
          <p:nvPr/>
        </p:nvSpPr>
        <p:spPr>
          <a:xfrm>
            <a:off x="5261947" y="1123323"/>
            <a:ext cx="2582275" cy="276999"/>
          </a:xfrm>
          <a:prstGeom prst="rect">
            <a:avLst/>
          </a:prstGeom>
          <a:ln/>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pPr algn="ctr"/>
            <a:r>
              <a:rPr lang="en-US" sz="1200" b="1"/>
              <a:t>Objective</a:t>
            </a:r>
            <a:endParaRPr lang="en-US"/>
          </a:p>
        </p:txBody>
      </p:sp>
    </p:spTree>
    <p:extLst>
      <p:ext uri="{BB962C8B-B14F-4D97-AF65-F5344CB8AC3E}">
        <p14:creationId xmlns:p14="http://schemas.microsoft.com/office/powerpoint/2010/main" val="1019039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11;p34">
            <a:extLst>
              <a:ext uri="{FF2B5EF4-FFF2-40B4-BE49-F238E27FC236}">
                <a16:creationId xmlns:a16="http://schemas.microsoft.com/office/drawing/2014/main" id="{2428D004-6650-5A06-5AD4-4F1309520D33}"/>
              </a:ext>
            </a:extLst>
          </p:cNvPr>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8" name="Google Shape;197;p34">
            <a:extLst>
              <a:ext uri="{FF2B5EF4-FFF2-40B4-BE49-F238E27FC236}">
                <a16:creationId xmlns:a16="http://schemas.microsoft.com/office/drawing/2014/main" id="{7A500B51-7F18-3F92-7CFF-603C9AA10585}"/>
              </a:ext>
            </a:extLst>
          </p:cNvPr>
          <p:cNvSpPr txBox="1">
            <a:spLocks/>
          </p:cNvSpPr>
          <p:nvPr/>
        </p:nvSpPr>
        <p:spPr>
          <a:xfrm>
            <a:off x="610476" y="371745"/>
            <a:ext cx="5070647"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600"/>
              <a:buFont typeface="Abel"/>
              <a:buNone/>
              <a:defRPr sz="3600" b="1" i="0" u="none" strike="noStrike" cap="none">
                <a:solidFill>
                  <a:schemeClr val="dk1"/>
                </a:solidFill>
                <a:latin typeface="Abel"/>
                <a:ea typeface="Abel"/>
                <a:cs typeface="Abel"/>
                <a:sym typeface="Abel"/>
              </a:defRPr>
            </a:lvl9pPr>
          </a:lstStyle>
          <a:p>
            <a:pPr algn="l"/>
            <a:r>
              <a:rPr lang="en-GB" sz="2200"/>
              <a:t>DASHBOARD 6: </a:t>
            </a:r>
            <a:br>
              <a:rPr lang="en-GB" sz="2200" b="0"/>
            </a:br>
            <a:r>
              <a:rPr lang="en-GB" sz="1800" b="0"/>
              <a:t>Reddit Sentiment Analysis</a:t>
            </a:r>
          </a:p>
        </p:txBody>
      </p:sp>
      <p:grpSp>
        <p:nvGrpSpPr>
          <p:cNvPr id="29" name="Group 28">
            <a:extLst>
              <a:ext uri="{FF2B5EF4-FFF2-40B4-BE49-F238E27FC236}">
                <a16:creationId xmlns:a16="http://schemas.microsoft.com/office/drawing/2014/main" id="{0CB9B29C-F9D8-45E8-5266-E990788430C9}"/>
              </a:ext>
            </a:extLst>
          </p:cNvPr>
          <p:cNvGrpSpPr/>
          <p:nvPr/>
        </p:nvGrpSpPr>
        <p:grpSpPr>
          <a:xfrm>
            <a:off x="5909133" y="505233"/>
            <a:ext cx="2866662" cy="1601539"/>
            <a:chOff x="5918860" y="200000"/>
            <a:chExt cx="2866662" cy="1601539"/>
          </a:xfrm>
        </p:grpSpPr>
        <p:sp>
          <p:nvSpPr>
            <p:cNvPr id="25" name="Rectangle 24">
              <a:extLst>
                <a:ext uri="{FF2B5EF4-FFF2-40B4-BE49-F238E27FC236}">
                  <a16:creationId xmlns:a16="http://schemas.microsoft.com/office/drawing/2014/main" id="{39729AEE-F6F6-056A-0422-6719690E54CB}"/>
                </a:ext>
              </a:extLst>
            </p:cNvPr>
            <p:cNvSpPr/>
            <p:nvPr/>
          </p:nvSpPr>
          <p:spPr>
            <a:xfrm>
              <a:off x="6104129" y="296923"/>
              <a:ext cx="2681393" cy="1504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IT" sz="1100" b="1" u="sng">
                  <a:solidFill>
                    <a:schemeClr val="tx1"/>
                  </a:solidFill>
                </a:rPr>
                <a:t>Comments Feed filtered by Period</a:t>
              </a:r>
              <a:endParaRPr lang="en-US" sz="1100" b="1" u="sng">
                <a:solidFill>
                  <a:schemeClr val="tx1"/>
                </a:solidFill>
                <a:cs typeface="Arial"/>
              </a:endParaRPr>
            </a:p>
            <a:p>
              <a:endParaRPr lang="en-IT" sz="200" b="1" u="sng">
                <a:solidFill>
                  <a:schemeClr val="tx1"/>
                </a:solidFill>
              </a:endParaRPr>
            </a:p>
            <a:p>
              <a:pPr marL="171450" indent="-171450">
                <a:buFont typeface="Arial" panose="020B0604020202020204" pitchFamily="34" charset="0"/>
                <a:buChar char="•"/>
              </a:pPr>
              <a:r>
                <a:rPr lang="en-GB" sz="1100">
                  <a:solidFill>
                    <a:schemeClr val="tx1"/>
                  </a:solidFill>
                  <a:cs typeface="Arial"/>
                </a:rPr>
                <a:t>The comments are coloured based on the polarity score with the average score displayed in right hand side. From observing the average polarity among the different periods, recent comments has more positive sentiment than older ones.</a:t>
              </a:r>
            </a:p>
          </p:txBody>
        </p:sp>
        <p:sp>
          <p:nvSpPr>
            <p:cNvPr id="23" name="Oval 22">
              <a:extLst>
                <a:ext uri="{FF2B5EF4-FFF2-40B4-BE49-F238E27FC236}">
                  <a16:creationId xmlns:a16="http://schemas.microsoft.com/office/drawing/2014/main" id="{A9B9EB30-9810-F320-A503-4651C52DC99F}"/>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1</a:t>
              </a:r>
            </a:p>
          </p:txBody>
        </p:sp>
      </p:grpSp>
      <p:grpSp>
        <p:nvGrpSpPr>
          <p:cNvPr id="51" name="Group 50">
            <a:extLst>
              <a:ext uri="{FF2B5EF4-FFF2-40B4-BE49-F238E27FC236}">
                <a16:creationId xmlns:a16="http://schemas.microsoft.com/office/drawing/2014/main" id="{06200964-52E2-1714-2D2A-329CD90DFD65}"/>
              </a:ext>
            </a:extLst>
          </p:cNvPr>
          <p:cNvGrpSpPr/>
          <p:nvPr/>
        </p:nvGrpSpPr>
        <p:grpSpPr>
          <a:xfrm>
            <a:off x="5913102" y="3292909"/>
            <a:ext cx="2866662" cy="563854"/>
            <a:chOff x="5918860" y="200000"/>
            <a:chExt cx="2866662" cy="563854"/>
          </a:xfrm>
        </p:grpSpPr>
        <p:sp>
          <p:nvSpPr>
            <p:cNvPr id="52" name="Rectangle 51">
              <a:extLst>
                <a:ext uri="{FF2B5EF4-FFF2-40B4-BE49-F238E27FC236}">
                  <a16:creationId xmlns:a16="http://schemas.microsoft.com/office/drawing/2014/main" id="{A2BDF7BE-7080-8ED3-3F8B-A3CD53993C3A}"/>
                </a:ext>
              </a:extLst>
            </p:cNvPr>
            <p:cNvSpPr/>
            <p:nvPr/>
          </p:nvSpPr>
          <p:spPr>
            <a:xfrm>
              <a:off x="6104129" y="296922"/>
              <a:ext cx="2681393" cy="4669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IT" sz="1100" b="1" u="sng">
                  <a:solidFill>
                    <a:schemeClr val="tx1"/>
                  </a:solidFill>
                </a:rPr>
                <a:t>Density plot of Text Length and Polarity Score</a:t>
              </a:r>
              <a:endParaRPr lang="en-US">
                <a:solidFill>
                  <a:schemeClr val="tx1"/>
                </a:solidFill>
              </a:endParaRPr>
            </a:p>
            <a:p>
              <a:endParaRPr lang="en-IT" sz="400" b="1" u="sng">
                <a:solidFill>
                  <a:schemeClr val="tx1"/>
                </a:solidFill>
                <a:cs typeface="Arial"/>
              </a:endParaRPr>
            </a:p>
            <a:p>
              <a:pPr marL="171450" indent="-171450">
                <a:buFont typeface="Arial" panose="020B0604020202020204" pitchFamily="34" charset="0"/>
                <a:buChar char="•"/>
              </a:pPr>
              <a:endParaRPr lang="en-IT" sz="1050">
                <a:solidFill>
                  <a:schemeClr val="tx1"/>
                </a:solidFill>
                <a:cs typeface="Arial"/>
              </a:endParaRPr>
            </a:p>
          </p:txBody>
        </p:sp>
        <p:sp>
          <p:nvSpPr>
            <p:cNvPr id="53" name="Oval 52">
              <a:extLst>
                <a:ext uri="{FF2B5EF4-FFF2-40B4-BE49-F238E27FC236}">
                  <a16:creationId xmlns:a16="http://schemas.microsoft.com/office/drawing/2014/main" id="{825A1D77-B785-C9DB-0C21-843FBB8117E9}"/>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3</a:t>
              </a:r>
            </a:p>
          </p:txBody>
        </p:sp>
      </p:grpSp>
      <p:grpSp>
        <p:nvGrpSpPr>
          <p:cNvPr id="9" name="Group 8">
            <a:extLst>
              <a:ext uri="{FF2B5EF4-FFF2-40B4-BE49-F238E27FC236}">
                <a16:creationId xmlns:a16="http://schemas.microsoft.com/office/drawing/2014/main" id="{A3395B55-6523-2C8D-74D2-68346D1188AF}"/>
              </a:ext>
            </a:extLst>
          </p:cNvPr>
          <p:cNvGrpSpPr/>
          <p:nvPr/>
        </p:nvGrpSpPr>
        <p:grpSpPr>
          <a:xfrm>
            <a:off x="5913102" y="2438069"/>
            <a:ext cx="2866662" cy="526980"/>
            <a:chOff x="5918860" y="200000"/>
            <a:chExt cx="2866662" cy="526980"/>
          </a:xfrm>
        </p:grpSpPr>
        <p:sp>
          <p:nvSpPr>
            <p:cNvPr id="11" name="Rectangle 10">
              <a:extLst>
                <a:ext uri="{FF2B5EF4-FFF2-40B4-BE49-F238E27FC236}">
                  <a16:creationId xmlns:a16="http://schemas.microsoft.com/office/drawing/2014/main" id="{786E4103-CA22-D66E-2B7A-7227C535D54C}"/>
                </a:ext>
              </a:extLst>
            </p:cNvPr>
            <p:cNvSpPr/>
            <p:nvPr/>
          </p:nvSpPr>
          <p:spPr>
            <a:xfrm>
              <a:off x="6104129" y="304860"/>
              <a:ext cx="2681393" cy="422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u="sng">
                  <a:solidFill>
                    <a:schemeClr val="tx1"/>
                  </a:solidFill>
                  <a:cs typeface="Arial"/>
                </a:rPr>
                <a:t>Boxplot of Polarity Score for each Period</a:t>
              </a:r>
              <a:endParaRPr lang="en-US" sz="1100">
                <a:solidFill>
                  <a:schemeClr val="tx1"/>
                </a:solidFill>
                <a:cs typeface="Arial"/>
              </a:endParaRPr>
            </a:p>
          </p:txBody>
        </p:sp>
        <p:sp>
          <p:nvSpPr>
            <p:cNvPr id="12" name="Oval 11">
              <a:extLst>
                <a:ext uri="{FF2B5EF4-FFF2-40B4-BE49-F238E27FC236}">
                  <a16:creationId xmlns:a16="http://schemas.microsoft.com/office/drawing/2014/main" id="{F2A57095-0799-AA62-34A9-D55F5CF17117}"/>
                </a:ext>
              </a:extLst>
            </p:cNvPr>
            <p:cNvSpPr/>
            <p:nvPr/>
          </p:nvSpPr>
          <p:spPr>
            <a:xfrm>
              <a:off x="5918860" y="200000"/>
              <a:ext cx="252000" cy="25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100">
                  <a:solidFill>
                    <a:schemeClr val="tx1"/>
                  </a:solidFill>
                </a:rPr>
                <a:t>2</a:t>
              </a:r>
            </a:p>
          </p:txBody>
        </p:sp>
      </p:grpSp>
      <p:pic>
        <p:nvPicPr>
          <p:cNvPr id="2" name="Picture 1" descr="A picture containing graphical user interface&#10;&#10;Description automatically generated">
            <a:extLst>
              <a:ext uri="{FF2B5EF4-FFF2-40B4-BE49-F238E27FC236}">
                <a16:creationId xmlns:a16="http://schemas.microsoft.com/office/drawing/2014/main" id="{7441B6D5-C418-8448-1281-08DEDEE57D08}"/>
              </a:ext>
            </a:extLst>
          </p:cNvPr>
          <p:cNvPicPr>
            <a:picLocks noChangeAspect="1"/>
          </p:cNvPicPr>
          <p:nvPr/>
        </p:nvPicPr>
        <p:blipFill>
          <a:blip r:embed="rId3"/>
          <a:stretch>
            <a:fillRect/>
          </a:stretch>
        </p:blipFill>
        <p:spPr>
          <a:xfrm>
            <a:off x="665995" y="1232819"/>
            <a:ext cx="4504539" cy="3636359"/>
          </a:xfrm>
          <a:prstGeom prst="rect">
            <a:avLst/>
          </a:prstGeom>
          <a:ln w="57150">
            <a:solidFill>
              <a:srgbClr val="B3A29A"/>
            </a:solidFill>
          </a:ln>
        </p:spPr>
      </p:pic>
      <p:sp>
        <p:nvSpPr>
          <p:cNvPr id="10" name="Rectangle 9">
            <a:extLst>
              <a:ext uri="{FF2B5EF4-FFF2-40B4-BE49-F238E27FC236}">
                <a16:creationId xmlns:a16="http://schemas.microsoft.com/office/drawing/2014/main" id="{5E4A7621-E1E2-98E6-90A0-A1D521C978A6}"/>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T" sz="900">
                <a:solidFill>
                  <a:schemeClr val="tx1"/>
                </a:solidFill>
              </a:rPr>
              <a:t>Chen Xi</a:t>
            </a:r>
          </a:p>
        </p:txBody>
      </p:sp>
      <p:cxnSp>
        <p:nvCxnSpPr>
          <p:cNvPr id="13" name="Elbow Connector 54">
            <a:extLst>
              <a:ext uri="{FF2B5EF4-FFF2-40B4-BE49-F238E27FC236}">
                <a16:creationId xmlns:a16="http://schemas.microsoft.com/office/drawing/2014/main" id="{12775627-F773-A5D3-849C-ADB4196B7461}"/>
              </a:ext>
            </a:extLst>
          </p:cNvPr>
          <p:cNvCxnSpPr/>
          <p:nvPr/>
        </p:nvCxnSpPr>
        <p:spPr>
          <a:xfrm flipH="1">
            <a:off x="3145068" y="621994"/>
            <a:ext cx="2764793" cy="817529"/>
          </a:xfrm>
          <a:prstGeom prst="bentConnector3">
            <a:avLst>
              <a:gd name="adj1" fmla="val 1001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61">
            <a:extLst>
              <a:ext uri="{FF2B5EF4-FFF2-40B4-BE49-F238E27FC236}">
                <a16:creationId xmlns:a16="http://schemas.microsoft.com/office/drawing/2014/main" id="{CBFE49B6-5791-3E45-4C20-5D7E720F6E12}"/>
              </a:ext>
            </a:extLst>
          </p:cNvPr>
          <p:cNvCxnSpPr>
            <a:cxnSpLocks/>
          </p:cNvCxnSpPr>
          <p:nvPr/>
        </p:nvCxnSpPr>
        <p:spPr>
          <a:xfrm flipH="1">
            <a:off x="1566536" y="2575211"/>
            <a:ext cx="4343325" cy="526751"/>
          </a:xfrm>
          <a:prstGeom prst="bentConnector3">
            <a:avLst>
              <a:gd name="adj1" fmla="val 27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ED81DFD-8EFF-4833-E9F2-21957A065D3D}"/>
              </a:ext>
            </a:extLst>
          </p:cNvPr>
          <p:cNvCxnSpPr/>
          <p:nvPr/>
        </p:nvCxnSpPr>
        <p:spPr>
          <a:xfrm flipH="1">
            <a:off x="5047200" y="3420175"/>
            <a:ext cx="863100" cy="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EAEDF9-E56B-0475-9847-8E2AB90EB4E9}"/>
              </a:ext>
            </a:extLst>
          </p:cNvPr>
          <p:cNvSpPr/>
          <p:nvPr/>
        </p:nvSpPr>
        <p:spPr>
          <a:xfrm>
            <a:off x="4257053" y="2043112"/>
            <a:ext cx="813766"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44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0"/>
          <p:cNvSpPr/>
          <p:nvPr/>
        </p:nvSpPr>
        <p:spPr>
          <a:xfrm>
            <a:off x="3185575" y="-824722"/>
            <a:ext cx="7314875" cy="41986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0" name="Google Shape;840;p50"/>
          <p:cNvPicPr preferRelativeResize="0"/>
          <p:nvPr/>
        </p:nvPicPr>
        <p:blipFill rotWithShape="1">
          <a:blip r:embed="rId3">
            <a:alphaModFix/>
          </a:blip>
          <a:srcRect l="28994" r="12289"/>
          <a:stretch/>
        </p:blipFill>
        <p:spPr>
          <a:xfrm flipH="1">
            <a:off x="-1" y="111525"/>
            <a:ext cx="4431802" cy="5031974"/>
          </a:xfrm>
          <a:prstGeom prst="rect">
            <a:avLst/>
          </a:prstGeom>
          <a:noFill/>
          <a:ln>
            <a:noFill/>
          </a:ln>
        </p:spPr>
      </p:pic>
      <p:sp>
        <p:nvSpPr>
          <p:cNvPr id="841" name="Google Shape;841;p50"/>
          <p:cNvSpPr txBox="1">
            <a:spLocks noGrp="1"/>
          </p:cNvSpPr>
          <p:nvPr>
            <p:ph type="ctrTitle"/>
          </p:nvPr>
        </p:nvSpPr>
        <p:spPr>
          <a:xfrm rot="120000">
            <a:off x="564500" y="138534"/>
            <a:ext cx="3867300" cy="2054100"/>
          </a:xfrm>
          <a:prstGeom prst="rect">
            <a:avLst/>
          </a:prstGeom>
        </p:spPr>
        <p:txBody>
          <a:bodyPr spcFirstLastPara="1" wrap="square" lIns="91425" tIns="91425" rIns="91425" bIns="91425" anchor="b" anchorCtr="0">
            <a:noAutofit/>
          </a:bodyPr>
          <a:lstStyle/>
          <a:p>
            <a:r>
              <a:rPr lang="en-SG"/>
              <a:t>THANK YOU </a:t>
            </a:r>
          </a:p>
        </p:txBody>
      </p:sp>
      <p:cxnSp>
        <p:nvCxnSpPr>
          <p:cNvPr id="842" name="Google Shape;842;p50"/>
          <p:cNvCxnSpPr/>
          <p:nvPr/>
        </p:nvCxnSpPr>
        <p:spPr>
          <a:xfrm>
            <a:off x="755125" y="-77125"/>
            <a:ext cx="17100" cy="1125000"/>
          </a:xfrm>
          <a:prstGeom prst="straightConnector1">
            <a:avLst/>
          </a:prstGeom>
          <a:noFill/>
          <a:ln w="19050" cap="flat" cmpd="sng">
            <a:solidFill>
              <a:schemeClr val="accent1"/>
            </a:solidFill>
            <a:prstDash val="solid"/>
            <a:round/>
            <a:headEnd type="none" w="med" len="med"/>
            <a:tailEnd type="none" w="med" len="med"/>
          </a:ln>
        </p:spPr>
      </p:cxnSp>
      <p:sp>
        <p:nvSpPr>
          <p:cNvPr id="855" name="Google Shape;855;p50"/>
          <p:cNvSpPr txBox="1"/>
          <p:nvPr/>
        </p:nvSpPr>
        <p:spPr>
          <a:xfrm>
            <a:off x="4937760" y="4510825"/>
            <a:ext cx="3000000" cy="462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a:solidFill>
                  <a:schemeClr val="dk1"/>
                </a:solidFill>
                <a:latin typeface="Open Sans Light"/>
                <a:ea typeface="Open Sans Light"/>
                <a:cs typeface="Open Sans Light"/>
                <a:sym typeface="Open Sans Light"/>
              </a:rPr>
              <a:t>Please keep this slide for attribution.</a:t>
            </a:r>
            <a:endParaRPr sz="1000">
              <a:solidFill>
                <a:schemeClr val="dk1"/>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4215679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54"/>
        <p:cNvGrpSpPr/>
        <p:nvPr/>
      </p:nvGrpSpPr>
      <p:grpSpPr>
        <a:xfrm>
          <a:off x="0" y="0"/>
          <a:ext cx="0" cy="0"/>
          <a:chOff x="0" y="0"/>
          <a:chExt cx="0" cy="0"/>
        </a:xfrm>
      </p:grpSpPr>
      <p:pic>
        <p:nvPicPr>
          <p:cNvPr id="8255" name="Google Shape;8255;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9"/>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p>
            <a:r>
              <a:rPr lang="en"/>
              <a:t>DATA SOURCES</a:t>
            </a:r>
            <a:endParaRPr/>
          </a:p>
        </p:txBody>
      </p:sp>
      <p:sp>
        <p:nvSpPr>
          <p:cNvPr id="569" name="Google Shape;569;p39"/>
          <p:cNvSpPr txBox="1">
            <a:spLocks noGrp="1"/>
          </p:cNvSpPr>
          <p:nvPr>
            <p:ph type="ctrTitle" idx="2"/>
          </p:nvPr>
        </p:nvSpPr>
        <p:spPr>
          <a:xfrm>
            <a:off x="4273161" y="1874925"/>
            <a:ext cx="2955900" cy="476400"/>
          </a:xfrm>
          <a:prstGeom prst="rect">
            <a:avLst/>
          </a:prstGeom>
        </p:spPr>
        <p:txBody>
          <a:bodyPr spcFirstLastPara="1" wrap="square" lIns="91425" tIns="91425" rIns="91425" bIns="91425" anchor="b" anchorCtr="0">
            <a:noAutofit/>
          </a:bodyPr>
          <a:lstStyle/>
          <a:p>
            <a:r>
              <a:rPr lang="en"/>
              <a:t>Yahoo Finance Dataset</a:t>
            </a:r>
            <a:endParaRPr/>
          </a:p>
        </p:txBody>
      </p:sp>
      <p:sp>
        <p:nvSpPr>
          <p:cNvPr id="571" name="Google Shape;571;p39"/>
          <p:cNvSpPr txBox="1">
            <a:spLocks noGrp="1"/>
          </p:cNvSpPr>
          <p:nvPr>
            <p:ph type="ctrTitle"/>
          </p:nvPr>
        </p:nvSpPr>
        <p:spPr>
          <a:xfrm>
            <a:off x="1763966" y="1872875"/>
            <a:ext cx="2835300" cy="476400"/>
          </a:xfrm>
          <a:prstGeom prst="rect">
            <a:avLst/>
          </a:prstGeom>
        </p:spPr>
        <p:txBody>
          <a:bodyPr spcFirstLastPara="1" wrap="square" lIns="91425" tIns="91425" rIns="91425" bIns="91425" anchor="b" anchorCtr="0">
            <a:noAutofit/>
          </a:bodyPr>
          <a:lstStyle/>
          <a:p>
            <a:r>
              <a:rPr lang="en"/>
              <a:t>HDB Resale Transactions dataset</a:t>
            </a:r>
            <a:endParaRPr lang="en-US"/>
          </a:p>
        </p:txBody>
      </p:sp>
      <p:sp>
        <p:nvSpPr>
          <p:cNvPr id="575" name="Google Shape;575;p39"/>
          <p:cNvSpPr txBox="1">
            <a:spLocks noGrp="1"/>
          </p:cNvSpPr>
          <p:nvPr>
            <p:ph type="ctrTitle" idx="6"/>
          </p:nvPr>
        </p:nvSpPr>
        <p:spPr>
          <a:xfrm>
            <a:off x="1552354" y="3618118"/>
            <a:ext cx="2834100" cy="644700"/>
          </a:xfrm>
          <a:prstGeom prst="rect">
            <a:avLst/>
          </a:prstGeom>
        </p:spPr>
        <p:txBody>
          <a:bodyPr spcFirstLastPara="1" wrap="square" lIns="91425" tIns="91425" rIns="91425" bIns="91425" anchor="b" anchorCtr="0">
            <a:noAutofit/>
          </a:bodyPr>
          <a:lstStyle/>
          <a:p>
            <a:r>
              <a:rPr lang="en"/>
              <a:t>BTO (Build-To-Order) </a:t>
            </a:r>
            <a:br>
              <a:rPr lang="en"/>
            </a:br>
            <a:r>
              <a:rPr lang="en"/>
              <a:t>Price ranges dataset</a:t>
            </a:r>
            <a:endParaRPr lang="en-US"/>
          </a:p>
        </p:txBody>
      </p:sp>
      <p:sp>
        <p:nvSpPr>
          <p:cNvPr id="577" name="Google Shape;577;p39"/>
          <p:cNvSpPr txBox="1">
            <a:spLocks noGrp="1"/>
          </p:cNvSpPr>
          <p:nvPr>
            <p:ph type="ctrTitle" idx="8"/>
          </p:nvPr>
        </p:nvSpPr>
        <p:spPr>
          <a:xfrm>
            <a:off x="4315161" y="3411808"/>
            <a:ext cx="2871900" cy="644700"/>
          </a:xfrm>
          <a:prstGeom prst="rect">
            <a:avLst/>
          </a:prstGeom>
        </p:spPr>
        <p:txBody>
          <a:bodyPr spcFirstLastPara="1" wrap="square" lIns="91425" tIns="91425" rIns="91425" bIns="91425" anchor="b" anchorCtr="0">
            <a:noAutofit/>
          </a:bodyPr>
          <a:lstStyle/>
          <a:p>
            <a:r>
              <a:rPr lang="en"/>
              <a:t>Reddit comments on HDB prices</a:t>
            </a:r>
            <a:endParaRPr/>
          </a:p>
        </p:txBody>
      </p:sp>
      <p:cxnSp>
        <p:nvCxnSpPr>
          <p:cNvPr id="612" name="Google Shape;612;p39"/>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grpSp>
        <p:nvGrpSpPr>
          <p:cNvPr id="18" name="Google Shape;598;p39">
            <a:extLst>
              <a:ext uri="{FF2B5EF4-FFF2-40B4-BE49-F238E27FC236}">
                <a16:creationId xmlns:a16="http://schemas.microsoft.com/office/drawing/2014/main" id="{B58D828A-EC6D-1120-AEAC-C994141D793B}"/>
              </a:ext>
            </a:extLst>
          </p:cNvPr>
          <p:cNvGrpSpPr/>
          <p:nvPr/>
        </p:nvGrpSpPr>
        <p:grpSpPr>
          <a:xfrm>
            <a:off x="2748967" y="1427494"/>
            <a:ext cx="440875" cy="484775"/>
            <a:chOff x="1718375" y="842900"/>
            <a:chExt cx="440875" cy="484775"/>
          </a:xfrm>
        </p:grpSpPr>
        <p:sp>
          <p:nvSpPr>
            <p:cNvPr id="19" name="Google Shape;599;p39">
              <a:extLst>
                <a:ext uri="{FF2B5EF4-FFF2-40B4-BE49-F238E27FC236}">
                  <a16:creationId xmlns:a16="http://schemas.microsoft.com/office/drawing/2014/main" id="{66B259B4-A30F-4CF6-B3F9-562A09E11495}"/>
                </a:ext>
              </a:extLst>
            </p:cNvPr>
            <p:cNvSpPr/>
            <p:nvPr/>
          </p:nvSpPr>
          <p:spPr>
            <a:xfrm>
              <a:off x="1996925" y="1023625"/>
              <a:ext cx="105550" cy="230750"/>
            </a:xfrm>
            <a:custGeom>
              <a:avLst/>
              <a:gdLst/>
              <a:ahLst/>
              <a:cxnLst/>
              <a:rect l="l" t="t" r="r" b="b"/>
              <a:pathLst>
                <a:path w="4222" h="9230" extrusionOk="0">
                  <a:moveTo>
                    <a:pt x="3936" y="0"/>
                  </a:moveTo>
                  <a:cubicBezTo>
                    <a:pt x="3915" y="0"/>
                    <a:pt x="3893" y="3"/>
                    <a:pt x="3871" y="8"/>
                  </a:cubicBezTo>
                  <a:cubicBezTo>
                    <a:pt x="3740" y="41"/>
                    <a:pt x="3651" y="162"/>
                    <a:pt x="3651" y="293"/>
                  </a:cubicBezTo>
                  <a:lnTo>
                    <a:pt x="3651" y="8660"/>
                  </a:lnTo>
                  <a:lnTo>
                    <a:pt x="328" y="8660"/>
                  </a:lnTo>
                  <a:cubicBezTo>
                    <a:pt x="192" y="8660"/>
                    <a:pt x="76" y="8748"/>
                    <a:pt x="43" y="8884"/>
                  </a:cubicBezTo>
                  <a:cubicBezTo>
                    <a:pt x="1" y="9062"/>
                    <a:pt x="136" y="9230"/>
                    <a:pt x="319" y="9230"/>
                  </a:cubicBezTo>
                  <a:lnTo>
                    <a:pt x="3936" y="9230"/>
                  </a:lnTo>
                  <a:cubicBezTo>
                    <a:pt x="4095" y="9230"/>
                    <a:pt x="4221" y="9104"/>
                    <a:pt x="4221" y="8945"/>
                  </a:cubicBezTo>
                  <a:lnTo>
                    <a:pt x="4221" y="284"/>
                  </a:lnTo>
                  <a:cubicBezTo>
                    <a:pt x="4221" y="124"/>
                    <a:pt x="4089" y="0"/>
                    <a:pt x="3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0;p39">
              <a:extLst>
                <a:ext uri="{FF2B5EF4-FFF2-40B4-BE49-F238E27FC236}">
                  <a16:creationId xmlns:a16="http://schemas.microsoft.com/office/drawing/2014/main" id="{0F6FD73C-4919-43D9-8E7D-CF0ACE6F447F}"/>
                </a:ext>
              </a:extLst>
            </p:cNvPr>
            <p:cNvSpPr/>
            <p:nvPr/>
          </p:nvSpPr>
          <p:spPr>
            <a:xfrm>
              <a:off x="1956275" y="976150"/>
              <a:ext cx="116750" cy="33325"/>
            </a:xfrm>
            <a:custGeom>
              <a:avLst/>
              <a:gdLst/>
              <a:ahLst/>
              <a:cxnLst/>
              <a:rect l="l" t="t" r="r" b="b"/>
              <a:pathLst>
                <a:path w="4670" h="1333" extrusionOk="0">
                  <a:moveTo>
                    <a:pt x="4099" y="570"/>
                  </a:moveTo>
                  <a:lnTo>
                    <a:pt x="4099" y="762"/>
                  </a:lnTo>
                  <a:lnTo>
                    <a:pt x="570" y="762"/>
                  </a:lnTo>
                  <a:lnTo>
                    <a:pt x="570" y="570"/>
                  </a:lnTo>
                  <a:close/>
                  <a:moveTo>
                    <a:pt x="285" y="0"/>
                  </a:moveTo>
                  <a:cubicBezTo>
                    <a:pt x="126" y="0"/>
                    <a:pt x="0" y="131"/>
                    <a:pt x="0" y="285"/>
                  </a:cubicBezTo>
                  <a:lnTo>
                    <a:pt x="0" y="1047"/>
                  </a:lnTo>
                  <a:cubicBezTo>
                    <a:pt x="0" y="1201"/>
                    <a:pt x="126" y="1332"/>
                    <a:pt x="285" y="1332"/>
                  </a:cubicBezTo>
                  <a:lnTo>
                    <a:pt x="4384" y="1332"/>
                  </a:lnTo>
                  <a:cubicBezTo>
                    <a:pt x="4543" y="1332"/>
                    <a:pt x="4670" y="1201"/>
                    <a:pt x="4670" y="1047"/>
                  </a:cubicBezTo>
                  <a:lnTo>
                    <a:pt x="4670" y="285"/>
                  </a:lnTo>
                  <a:cubicBezTo>
                    <a:pt x="4670" y="131"/>
                    <a:pt x="4543"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1;p39">
              <a:extLst>
                <a:ext uri="{FF2B5EF4-FFF2-40B4-BE49-F238E27FC236}">
                  <a16:creationId xmlns:a16="http://schemas.microsoft.com/office/drawing/2014/main" id="{0C36714B-0F00-FF5B-FA8E-C96FA3FF1184}"/>
                </a:ext>
              </a:extLst>
            </p:cNvPr>
            <p:cNvSpPr/>
            <p:nvPr/>
          </p:nvSpPr>
          <p:spPr>
            <a:xfrm>
              <a:off x="1857525" y="1039825"/>
              <a:ext cx="38825" cy="38925"/>
            </a:xfrm>
            <a:custGeom>
              <a:avLst/>
              <a:gdLst/>
              <a:ahLst/>
              <a:cxnLst/>
              <a:rect l="l" t="t" r="r" b="b"/>
              <a:pathLst>
                <a:path w="1553" h="1557" extrusionOk="0">
                  <a:moveTo>
                    <a:pt x="1024" y="533"/>
                  </a:moveTo>
                  <a:lnTo>
                    <a:pt x="1024" y="987"/>
                  </a:lnTo>
                  <a:lnTo>
                    <a:pt x="571" y="987"/>
                  </a:lnTo>
                  <a:lnTo>
                    <a:pt x="571" y="533"/>
                  </a:lnTo>
                  <a:close/>
                  <a:moveTo>
                    <a:pt x="351" y="0"/>
                  </a:moveTo>
                  <a:cubicBezTo>
                    <a:pt x="160" y="0"/>
                    <a:pt x="1" y="159"/>
                    <a:pt x="1" y="351"/>
                  </a:cubicBezTo>
                  <a:lnTo>
                    <a:pt x="1" y="1202"/>
                  </a:lnTo>
                  <a:cubicBezTo>
                    <a:pt x="1" y="1398"/>
                    <a:pt x="160" y="1557"/>
                    <a:pt x="351" y="1557"/>
                  </a:cubicBezTo>
                  <a:lnTo>
                    <a:pt x="1202" y="1557"/>
                  </a:lnTo>
                  <a:cubicBezTo>
                    <a:pt x="1398" y="1557"/>
                    <a:pt x="1552" y="1398"/>
                    <a:pt x="1552" y="1206"/>
                  </a:cubicBezTo>
                  <a:lnTo>
                    <a:pt x="1552" y="351"/>
                  </a:lnTo>
                  <a:cubicBezTo>
                    <a:pt x="1552" y="159"/>
                    <a:pt x="1398" y="0"/>
                    <a:pt x="1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p39">
              <a:extLst>
                <a:ext uri="{FF2B5EF4-FFF2-40B4-BE49-F238E27FC236}">
                  <a16:creationId xmlns:a16="http://schemas.microsoft.com/office/drawing/2014/main" id="{DD02E2F9-C7CD-46A4-E792-6A87F9CCE4A8}"/>
                </a:ext>
              </a:extLst>
            </p:cNvPr>
            <p:cNvSpPr/>
            <p:nvPr/>
          </p:nvSpPr>
          <p:spPr>
            <a:xfrm>
              <a:off x="1857525" y="1086325"/>
              <a:ext cx="38825" cy="38950"/>
            </a:xfrm>
            <a:custGeom>
              <a:avLst/>
              <a:gdLst/>
              <a:ahLst/>
              <a:cxnLst/>
              <a:rect l="l" t="t" r="r" b="b"/>
              <a:pathLst>
                <a:path w="1553" h="1558" extrusionOk="0">
                  <a:moveTo>
                    <a:pt x="1024" y="529"/>
                  </a:moveTo>
                  <a:lnTo>
                    <a:pt x="1024" y="987"/>
                  </a:lnTo>
                  <a:lnTo>
                    <a:pt x="571" y="987"/>
                  </a:lnTo>
                  <a:lnTo>
                    <a:pt x="571" y="529"/>
                  </a:lnTo>
                  <a:close/>
                  <a:moveTo>
                    <a:pt x="351" y="1"/>
                  </a:moveTo>
                  <a:cubicBezTo>
                    <a:pt x="160" y="1"/>
                    <a:pt x="1" y="160"/>
                    <a:pt x="1" y="351"/>
                  </a:cubicBezTo>
                  <a:lnTo>
                    <a:pt x="1" y="1207"/>
                  </a:lnTo>
                  <a:cubicBezTo>
                    <a:pt x="1" y="1398"/>
                    <a:pt x="160" y="1557"/>
                    <a:pt x="351" y="1557"/>
                  </a:cubicBezTo>
                  <a:lnTo>
                    <a:pt x="1202" y="1557"/>
                  </a:lnTo>
                  <a:cubicBezTo>
                    <a:pt x="1398" y="1557"/>
                    <a:pt x="1552" y="1398"/>
                    <a:pt x="1552" y="1207"/>
                  </a:cubicBezTo>
                  <a:lnTo>
                    <a:pt x="1552" y="351"/>
                  </a:lnTo>
                  <a:cubicBezTo>
                    <a:pt x="1552" y="160"/>
                    <a:pt x="1398"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p39">
              <a:extLst>
                <a:ext uri="{FF2B5EF4-FFF2-40B4-BE49-F238E27FC236}">
                  <a16:creationId xmlns:a16="http://schemas.microsoft.com/office/drawing/2014/main" id="{5EE5FD65-CD12-15E6-CEE9-007A15D5B3AC}"/>
                </a:ext>
              </a:extLst>
            </p:cNvPr>
            <p:cNvSpPr/>
            <p:nvPr/>
          </p:nvSpPr>
          <p:spPr>
            <a:xfrm>
              <a:off x="1857525" y="1132950"/>
              <a:ext cx="38825" cy="38825"/>
            </a:xfrm>
            <a:custGeom>
              <a:avLst/>
              <a:gdLst/>
              <a:ahLst/>
              <a:cxnLst/>
              <a:rect l="l" t="t" r="r" b="b"/>
              <a:pathLst>
                <a:path w="1553" h="1553" extrusionOk="0">
                  <a:moveTo>
                    <a:pt x="1024" y="529"/>
                  </a:moveTo>
                  <a:lnTo>
                    <a:pt x="1024" y="982"/>
                  </a:lnTo>
                  <a:lnTo>
                    <a:pt x="571" y="982"/>
                  </a:lnTo>
                  <a:lnTo>
                    <a:pt x="571" y="529"/>
                  </a:lnTo>
                  <a:close/>
                  <a:moveTo>
                    <a:pt x="351" y="1"/>
                  </a:moveTo>
                  <a:cubicBezTo>
                    <a:pt x="160" y="1"/>
                    <a:pt x="1" y="155"/>
                    <a:pt x="1" y="351"/>
                  </a:cubicBezTo>
                  <a:lnTo>
                    <a:pt x="1" y="1202"/>
                  </a:lnTo>
                  <a:cubicBezTo>
                    <a:pt x="1" y="1393"/>
                    <a:pt x="160" y="1552"/>
                    <a:pt x="351" y="1552"/>
                  </a:cubicBezTo>
                  <a:lnTo>
                    <a:pt x="1202" y="1552"/>
                  </a:lnTo>
                  <a:cubicBezTo>
                    <a:pt x="1398" y="1552"/>
                    <a:pt x="1552" y="1393"/>
                    <a:pt x="1552" y="1202"/>
                  </a:cubicBezTo>
                  <a:lnTo>
                    <a:pt x="1552" y="351"/>
                  </a:lnTo>
                  <a:cubicBezTo>
                    <a:pt x="1552" y="155"/>
                    <a:pt x="1398"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p39">
              <a:extLst>
                <a:ext uri="{FF2B5EF4-FFF2-40B4-BE49-F238E27FC236}">
                  <a16:creationId xmlns:a16="http://schemas.microsoft.com/office/drawing/2014/main" id="{9F2F07FE-7413-BCBC-A751-B41763E31D17}"/>
                </a:ext>
              </a:extLst>
            </p:cNvPr>
            <p:cNvSpPr/>
            <p:nvPr/>
          </p:nvSpPr>
          <p:spPr>
            <a:xfrm>
              <a:off x="1914550" y="1039825"/>
              <a:ext cx="38825" cy="38925"/>
            </a:xfrm>
            <a:custGeom>
              <a:avLst/>
              <a:gdLst/>
              <a:ahLst/>
              <a:cxnLst/>
              <a:rect l="l" t="t" r="r" b="b"/>
              <a:pathLst>
                <a:path w="1553" h="1557" extrusionOk="0">
                  <a:moveTo>
                    <a:pt x="987" y="533"/>
                  </a:moveTo>
                  <a:lnTo>
                    <a:pt x="987" y="987"/>
                  </a:lnTo>
                  <a:lnTo>
                    <a:pt x="529" y="987"/>
                  </a:lnTo>
                  <a:lnTo>
                    <a:pt x="529" y="533"/>
                  </a:lnTo>
                  <a:close/>
                  <a:moveTo>
                    <a:pt x="351" y="0"/>
                  </a:moveTo>
                  <a:cubicBezTo>
                    <a:pt x="155" y="0"/>
                    <a:pt x="1" y="159"/>
                    <a:pt x="1" y="351"/>
                  </a:cubicBezTo>
                  <a:lnTo>
                    <a:pt x="1" y="1202"/>
                  </a:lnTo>
                  <a:cubicBezTo>
                    <a:pt x="1" y="1398"/>
                    <a:pt x="155" y="1557"/>
                    <a:pt x="351" y="1557"/>
                  </a:cubicBezTo>
                  <a:lnTo>
                    <a:pt x="1202" y="1557"/>
                  </a:lnTo>
                  <a:cubicBezTo>
                    <a:pt x="1393" y="1557"/>
                    <a:pt x="1552" y="1398"/>
                    <a:pt x="1552" y="1206"/>
                  </a:cubicBezTo>
                  <a:lnTo>
                    <a:pt x="1552" y="351"/>
                  </a:lnTo>
                  <a:cubicBezTo>
                    <a:pt x="1552" y="159"/>
                    <a:pt x="1393" y="0"/>
                    <a:pt x="1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p39">
              <a:extLst>
                <a:ext uri="{FF2B5EF4-FFF2-40B4-BE49-F238E27FC236}">
                  <a16:creationId xmlns:a16="http://schemas.microsoft.com/office/drawing/2014/main" id="{32755F61-7481-4219-F71E-31F04AC2C5C4}"/>
                </a:ext>
              </a:extLst>
            </p:cNvPr>
            <p:cNvSpPr/>
            <p:nvPr/>
          </p:nvSpPr>
          <p:spPr>
            <a:xfrm>
              <a:off x="1914550" y="1086325"/>
              <a:ext cx="38825" cy="38950"/>
            </a:xfrm>
            <a:custGeom>
              <a:avLst/>
              <a:gdLst/>
              <a:ahLst/>
              <a:cxnLst/>
              <a:rect l="l" t="t" r="r" b="b"/>
              <a:pathLst>
                <a:path w="1553" h="1558" extrusionOk="0">
                  <a:moveTo>
                    <a:pt x="987" y="529"/>
                  </a:moveTo>
                  <a:lnTo>
                    <a:pt x="987" y="987"/>
                  </a:lnTo>
                  <a:lnTo>
                    <a:pt x="529" y="987"/>
                  </a:lnTo>
                  <a:lnTo>
                    <a:pt x="529" y="529"/>
                  </a:lnTo>
                  <a:close/>
                  <a:moveTo>
                    <a:pt x="351" y="1"/>
                  </a:moveTo>
                  <a:cubicBezTo>
                    <a:pt x="155" y="1"/>
                    <a:pt x="1" y="160"/>
                    <a:pt x="1" y="351"/>
                  </a:cubicBezTo>
                  <a:lnTo>
                    <a:pt x="1" y="1207"/>
                  </a:lnTo>
                  <a:cubicBezTo>
                    <a:pt x="1" y="1398"/>
                    <a:pt x="155" y="1557"/>
                    <a:pt x="351" y="1557"/>
                  </a:cubicBezTo>
                  <a:lnTo>
                    <a:pt x="1202" y="1557"/>
                  </a:lnTo>
                  <a:cubicBezTo>
                    <a:pt x="1393" y="1557"/>
                    <a:pt x="1552" y="1398"/>
                    <a:pt x="1552" y="1207"/>
                  </a:cubicBezTo>
                  <a:lnTo>
                    <a:pt x="1552" y="351"/>
                  </a:lnTo>
                  <a:cubicBezTo>
                    <a:pt x="1552" y="160"/>
                    <a:pt x="1393"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6;p39">
              <a:extLst>
                <a:ext uri="{FF2B5EF4-FFF2-40B4-BE49-F238E27FC236}">
                  <a16:creationId xmlns:a16="http://schemas.microsoft.com/office/drawing/2014/main" id="{74108765-027B-B916-D816-379EC88C497A}"/>
                </a:ext>
              </a:extLst>
            </p:cNvPr>
            <p:cNvSpPr/>
            <p:nvPr/>
          </p:nvSpPr>
          <p:spPr>
            <a:xfrm>
              <a:off x="1914550" y="1132950"/>
              <a:ext cx="38825" cy="38825"/>
            </a:xfrm>
            <a:custGeom>
              <a:avLst/>
              <a:gdLst/>
              <a:ahLst/>
              <a:cxnLst/>
              <a:rect l="l" t="t" r="r" b="b"/>
              <a:pathLst>
                <a:path w="1553" h="1553" extrusionOk="0">
                  <a:moveTo>
                    <a:pt x="987" y="529"/>
                  </a:moveTo>
                  <a:lnTo>
                    <a:pt x="987" y="982"/>
                  </a:lnTo>
                  <a:lnTo>
                    <a:pt x="529" y="982"/>
                  </a:lnTo>
                  <a:lnTo>
                    <a:pt x="529" y="529"/>
                  </a:lnTo>
                  <a:close/>
                  <a:moveTo>
                    <a:pt x="351" y="1"/>
                  </a:moveTo>
                  <a:cubicBezTo>
                    <a:pt x="155" y="1"/>
                    <a:pt x="1" y="155"/>
                    <a:pt x="1" y="351"/>
                  </a:cubicBezTo>
                  <a:lnTo>
                    <a:pt x="1" y="1202"/>
                  </a:lnTo>
                  <a:cubicBezTo>
                    <a:pt x="1" y="1393"/>
                    <a:pt x="155" y="1552"/>
                    <a:pt x="351" y="1552"/>
                  </a:cubicBezTo>
                  <a:lnTo>
                    <a:pt x="1202" y="1552"/>
                  </a:lnTo>
                  <a:cubicBezTo>
                    <a:pt x="1393" y="1552"/>
                    <a:pt x="1552" y="1393"/>
                    <a:pt x="1552" y="1202"/>
                  </a:cubicBezTo>
                  <a:lnTo>
                    <a:pt x="1552" y="351"/>
                  </a:lnTo>
                  <a:cubicBezTo>
                    <a:pt x="1552" y="155"/>
                    <a:pt x="1393"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7;p39">
              <a:extLst>
                <a:ext uri="{FF2B5EF4-FFF2-40B4-BE49-F238E27FC236}">
                  <a16:creationId xmlns:a16="http://schemas.microsoft.com/office/drawing/2014/main" id="{39EC76D9-F129-57D0-DAB6-DBA539BBA776}"/>
                </a:ext>
              </a:extLst>
            </p:cNvPr>
            <p:cNvSpPr/>
            <p:nvPr/>
          </p:nvSpPr>
          <p:spPr>
            <a:xfrm>
              <a:off x="1827150" y="845650"/>
              <a:ext cx="275325" cy="408725"/>
            </a:xfrm>
            <a:custGeom>
              <a:avLst/>
              <a:gdLst/>
              <a:ahLst/>
              <a:cxnLst/>
              <a:rect l="l" t="t" r="r" b="b"/>
              <a:pathLst>
                <a:path w="11013" h="16349" extrusionOk="0">
                  <a:moveTo>
                    <a:pt x="7507" y="2079"/>
                  </a:moveTo>
                  <a:lnTo>
                    <a:pt x="8227" y="3173"/>
                  </a:lnTo>
                  <a:lnTo>
                    <a:pt x="6787" y="3173"/>
                  </a:lnTo>
                  <a:lnTo>
                    <a:pt x="7507" y="2079"/>
                  </a:lnTo>
                  <a:close/>
                  <a:moveTo>
                    <a:pt x="9246" y="3780"/>
                  </a:moveTo>
                  <a:cubicBezTo>
                    <a:pt x="9255" y="3780"/>
                    <a:pt x="9264" y="3790"/>
                    <a:pt x="9264" y="3799"/>
                  </a:cubicBezTo>
                  <a:lnTo>
                    <a:pt x="9264" y="4234"/>
                  </a:lnTo>
                  <a:lnTo>
                    <a:pt x="5735" y="4234"/>
                  </a:lnTo>
                  <a:lnTo>
                    <a:pt x="5735" y="3799"/>
                  </a:lnTo>
                  <a:cubicBezTo>
                    <a:pt x="5735" y="3790"/>
                    <a:pt x="5745" y="3780"/>
                    <a:pt x="5754" y="3780"/>
                  </a:cubicBezTo>
                  <a:close/>
                  <a:moveTo>
                    <a:pt x="9264" y="7996"/>
                  </a:moveTo>
                  <a:lnTo>
                    <a:pt x="9264" y="8183"/>
                  </a:lnTo>
                  <a:lnTo>
                    <a:pt x="6264" y="8183"/>
                  </a:lnTo>
                  <a:lnTo>
                    <a:pt x="6264" y="7996"/>
                  </a:lnTo>
                  <a:close/>
                  <a:moveTo>
                    <a:pt x="9264" y="10198"/>
                  </a:moveTo>
                  <a:lnTo>
                    <a:pt x="9264" y="10385"/>
                  </a:lnTo>
                  <a:lnTo>
                    <a:pt x="6264" y="10385"/>
                  </a:lnTo>
                  <a:lnTo>
                    <a:pt x="6264" y="10198"/>
                  </a:lnTo>
                  <a:close/>
                  <a:moveTo>
                    <a:pt x="9264" y="12399"/>
                  </a:moveTo>
                  <a:lnTo>
                    <a:pt x="9264" y="12591"/>
                  </a:lnTo>
                  <a:lnTo>
                    <a:pt x="6264" y="12591"/>
                  </a:lnTo>
                  <a:lnTo>
                    <a:pt x="6264" y="12399"/>
                  </a:lnTo>
                  <a:close/>
                  <a:moveTo>
                    <a:pt x="9264" y="14601"/>
                  </a:moveTo>
                  <a:lnTo>
                    <a:pt x="9264" y="14792"/>
                  </a:lnTo>
                  <a:lnTo>
                    <a:pt x="6264" y="14792"/>
                  </a:lnTo>
                  <a:lnTo>
                    <a:pt x="6264" y="14601"/>
                  </a:lnTo>
                  <a:close/>
                  <a:moveTo>
                    <a:pt x="3609" y="14147"/>
                  </a:moveTo>
                  <a:lnTo>
                    <a:pt x="3609" y="15783"/>
                  </a:lnTo>
                  <a:lnTo>
                    <a:pt x="2697" y="15783"/>
                  </a:lnTo>
                  <a:lnTo>
                    <a:pt x="2697" y="14147"/>
                  </a:lnTo>
                  <a:close/>
                  <a:moveTo>
                    <a:pt x="7498" y="1"/>
                  </a:moveTo>
                  <a:cubicBezTo>
                    <a:pt x="7346" y="1"/>
                    <a:pt x="7217" y="125"/>
                    <a:pt x="7217" y="284"/>
                  </a:cubicBezTo>
                  <a:lnTo>
                    <a:pt x="7217" y="1476"/>
                  </a:lnTo>
                  <a:lnTo>
                    <a:pt x="6100" y="3173"/>
                  </a:lnTo>
                  <a:lnTo>
                    <a:pt x="5754" y="3173"/>
                  </a:lnTo>
                  <a:cubicBezTo>
                    <a:pt x="5432" y="3173"/>
                    <a:pt x="5165" y="3435"/>
                    <a:pt x="5165" y="3762"/>
                  </a:cubicBezTo>
                  <a:lnTo>
                    <a:pt x="5165" y="4234"/>
                  </a:lnTo>
                  <a:lnTo>
                    <a:pt x="4581" y="4234"/>
                  </a:lnTo>
                  <a:cubicBezTo>
                    <a:pt x="4254" y="4234"/>
                    <a:pt x="3987" y="4500"/>
                    <a:pt x="3992" y="4827"/>
                  </a:cubicBezTo>
                  <a:lnTo>
                    <a:pt x="3992" y="6706"/>
                  </a:lnTo>
                  <a:lnTo>
                    <a:pt x="300" y="6706"/>
                  </a:lnTo>
                  <a:cubicBezTo>
                    <a:pt x="136" y="6706"/>
                    <a:pt x="0" y="6837"/>
                    <a:pt x="0" y="7001"/>
                  </a:cubicBezTo>
                  <a:lnTo>
                    <a:pt x="0" y="8955"/>
                  </a:lnTo>
                  <a:cubicBezTo>
                    <a:pt x="0" y="9001"/>
                    <a:pt x="24" y="9048"/>
                    <a:pt x="61" y="9081"/>
                  </a:cubicBezTo>
                  <a:cubicBezTo>
                    <a:pt x="136" y="9144"/>
                    <a:pt x="214" y="9170"/>
                    <a:pt x="285" y="9170"/>
                  </a:cubicBezTo>
                  <a:cubicBezTo>
                    <a:pt x="443" y="9170"/>
                    <a:pt x="571" y="9042"/>
                    <a:pt x="571" y="8884"/>
                  </a:cubicBezTo>
                  <a:lnTo>
                    <a:pt x="571" y="7235"/>
                  </a:lnTo>
                  <a:lnTo>
                    <a:pt x="5698" y="7235"/>
                  </a:lnTo>
                  <a:lnTo>
                    <a:pt x="5698" y="15779"/>
                  </a:lnTo>
                  <a:lnTo>
                    <a:pt x="4179" y="15779"/>
                  </a:lnTo>
                  <a:lnTo>
                    <a:pt x="4179" y="13858"/>
                  </a:lnTo>
                  <a:cubicBezTo>
                    <a:pt x="4179" y="13703"/>
                    <a:pt x="4053" y="13577"/>
                    <a:pt x="3894" y="13577"/>
                  </a:cubicBezTo>
                  <a:lnTo>
                    <a:pt x="2412" y="13577"/>
                  </a:lnTo>
                  <a:cubicBezTo>
                    <a:pt x="2258" y="13577"/>
                    <a:pt x="2127" y="13703"/>
                    <a:pt x="2127" y="13858"/>
                  </a:cubicBezTo>
                  <a:lnTo>
                    <a:pt x="2127" y="15779"/>
                  </a:lnTo>
                  <a:lnTo>
                    <a:pt x="571" y="15779"/>
                  </a:lnTo>
                  <a:lnTo>
                    <a:pt x="571" y="9992"/>
                  </a:lnTo>
                  <a:cubicBezTo>
                    <a:pt x="571" y="9861"/>
                    <a:pt x="482" y="9740"/>
                    <a:pt x="351" y="9707"/>
                  </a:cubicBezTo>
                  <a:cubicBezTo>
                    <a:pt x="329" y="9702"/>
                    <a:pt x="307" y="9699"/>
                    <a:pt x="286" y="9699"/>
                  </a:cubicBezTo>
                  <a:cubicBezTo>
                    <a:pt x="133" y="9699"/>
                    <a:pt x="0" y="9824"/>
                    <a:pt x="0" y="9988"/>
                  </a:cubicBezTo>
                  <a:lnTo>
                    <a:pt x="0" y="16064"/>
                  </a:lnTo>
                  <a:cubicBezTo>
                    <a:pt x="0" y="16218"/>
                    <a:pt x="127" y="16349"/>
                    <a:pt x="286" y="16349"/>
                  </a:cubicBezTo>
                  <a:lnTo>
                    <a:pt x="5983" y="16349"/>
                  </a:lnTo>
                  <a:cubicBezTo>
                    <a:pt x="6137" y="16349"/>
                    <a:pt x="6264" y="16223"/>
                    <a:pt x="6264" y="16064"/>
                  </a:cubicBezTo>
                  <a:lnTo>
                    <a:pt x="6264" y="15363"/>
                  </a:lnTo>
                  <a:lnTo>
                    <a:pt x="9549" y="15363"/>
                  </a:lnTo>
                  <a:cubicBezTo>
                    <a:pt x="9708" y="15363"/>
                    <a:pt x="9835" y="15236"/>
                    <a:pt x="9835" y="15078"/>
                  </a:cubicBezTo>
                  <a:lnTo>
                    <a:pt x="9835" y="14320"/>
                  </a:lnTo>
                  <a:cubicBezTo>
                    <a:pt x="9835" y="14161"/>
                    <a:pt x="9708" y="14035"/>
                    <a:pt x="9549" y="14035"/>
                  </a:cubicBezTo>
                  <a:lnTo>
                    <a:pt x="6264" y="14035"/>
                  </a:lnTo>
                  <a:lnTo>
                    <a:pt x="6264" y="13157"/>
                  </a:lnTo>
                  <a:lnTo>
                    <a:pt x="9549" y="13157"/>
                  </a:lnTo>
                  <a:cubicBezTo>
                    <a:pt x="9708" y="13157"/>
                    <a:pt x="9835" y="13030"/>
                    <a:pt x="9835" y="12876"/>
                  </a:cubicBezTo>
                  <a:lnTo>
                    <a:pt x="9835" y="12114"/>
                  </a:lnTo>
                  <a:cubicBezTo>
                    <a:pt x="9835" y="11955"/>
                    <a:pt x="9708" y="11829"/>
                    <a:pt x="9549" y="11829"/>
                  </a:cubicBezTo>
                  <a:lnTo>
                    <a:pt x="6264" y="11829"/>
                  </a:lnTo>
                  <a:lnTo>
                    <a:pt x="6264" y="10955"/>
                  </a:lnTo>
                  <a:lnTo>
                    <a:pt x="9549" y="10955"/>
                  </a:lnTo>
                  <a:cubicBezTo>
                    <a:pt x="9708" y="10955"/>
                    <a:pt x="9835" y="10829"/>
                    <a:pt x="9835" y="10675"/>
                  </a:cubicBezTo>
                  <a:lnTo>
                    <a:pt x="9835" y="9913"/>
                  </a:lnTo>
                  <a:cubicBezTo>
                    <a:pt x="9835" y="9754"/>
                    <a:pt x="9708" y="9628"/>
                    <a:pt x="9549" y="9628"/>
                  </a:cubicBezTo>
                  <a:lnTo>
                    <a:pt x="6264" y="9628"/>
                  </a:lnTo>
                  <a:lnTo>
                    <a:pt x="6264" y="8754"/>
                  </a:lnTo>
                  <a:lnTo>
                    <a:pt x="9549" y="8754"/>
                  </a:lnTo>
                  <a:cubicBezTo>
                    <a:pt x="9708" y="8754"/>
                    <a:pt x="9835" y="8627"/>
                    <a:pt x="9835" y="8469"/>
                  </a:cubicBezTo>
                  <a:lnTo>
                    <a:pt x="9835" y="7711"/>
                  </a:lnTo>
                  <a:cubicBezTo>
                    <a:pt x="9835" y="7552"/>
                    <a:pt x="9708" y="7426"/>
                    <a:pt x="9549" y="7426"/>
                  </a:cubicBezTo>
                  <a:lnTo>
                    <a:pt x="6264" y="7426"/>
                  </a:lnTo>
                  <a:lnTo>
                    <a:pt x="6264" y="7253"/>
                  </a:lnTo>
                  <a:cubicBezTo>
                    <a:pt x="6264" y="6949"/>
                    <a:pt x="6021" y="6706"/>
                    <a:pt x="5717" y="6706"/>
                  </a:cubicBezTo>
                  <a:lnTo>
                    <a:pt x="4558" y="6706"/>
                  </a:lnTo>
                  <a:lnTo>
                    <a:pt x="4558" y="4827"/>
                  </a:lnTo>
                  <a:cubicBezTo>
                    <a:pt x="4558" y="4813"/>
                    <a:pt x="4567" y="4804"/>
                    <a:pt x="4576" y="4804"/>
                  </a:cubicBezTo>
                  <a:lnTo>
                    <a:pt x="10419" y="4804"/>
                  </a:lnTo>
                  <a:cubicBezTo>
                    <a:pt x="10433" y="4804"/>
                    <a:pt x="10442" y="4813"/>
                    <a:pt x="10442" y="4827"/>
                  </a:cubicBezTo>
                  <a:lnTo>
                    <a:pt x="10442" y="6281"/>
                  </a:lnTo>
                  <a:cubicBezTo>
                    <a:pt x="10438" y="6417"/>
                    <a:pt x="10531" y="6538"/>
                    <a:pt x="10662" y="6566"/>
                  </a:cubicBezTo>
                  <a:cubicBezTo>
                    <a:pt x="10686" y="6572"/>
                    <a:pt x="10710" y="6575"/>
                    <a:pt x="10733" y="6575"/>
                  </a:cubicBezTo>
                  <a:cubicBezTo>
                    <a:pt x="10886" y="6575"/>
                    <a:pt x="11012" y="6449"/>
                    <a:pt x="11012" y="6290"/>
                  </a:cubicBezTo>
                  <a:lnTo>
                    <a:pt x="11012" y="4748"/>
                  </a:lnTo>
                  <a:cubicBezTo>
                    <a:pt x="11012" y="4463"/>
                    <a:pt x="10783" y="4234"/>
                    <a:pt x="10503" y="4234"/>
                  </a:cubicBezTo>
                  <a:lnTo>
                    <a:pt x="9835" y="4234"/>
                  </a:lnTo>
                  <a:lnTo>
                    <a:pt x="9835" y="3720"/>
                  </a:lnTo>
                  <a:cubicBezTo>
                    <a:pt x="9835" y="3439"/>
                    <a:pt x="9606" y="3210"/>
                    <a:pt x="9325" y="3210"/>
                  </a:cubicBezTo>
                  <a:lnTo>
                    <a:pt x="8904" y="3210"/>
                  </a:lnTo>
                  <a:lnTo>
                    <a:pt x="7787" y="1514"/>
                  </a:lnTo>
                  <a:lnTo>
                    <a:pt x="7787" y="294"/>
                  </a:lnTo>
                  <a:cubicBezTo>
                    <a:pt x="7787" y="158"/>
                    <a:pt x="7694" y="41"/>
                    <a:pt x="7563" y="9"/>
                  </a:cubicBezTo>
                  <a:cubicBezTo>
                    <a:pt x="7541" y="3"/>
                    <a:pt x="7519" y="1"/>
                    <a:pt x="7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8;p39">
              <a:extLst>
                <a:ext uri="{FF2B5EF4-FFF2-40B4-BE49-F238E27FC236}">
                  <a16:creationId xmlns:a16="http://schemas.microsoft.com/office/drawing/2014/main" id="{164C2DBB-BB8E-FB38-9BD8-E85BF8E55048}"/>
                </a:ext>
              </a:extLst>
            </p:cNvPr>
            <p:cNvSpPr/>
            <p:nvPr/>
          </p:nvSpPr>
          <p:spPr>
            <a:xfrm>
              <a:off x="1770700" y="1273000"/>
              <a:ext cx="388550" cy="54675"/>
            </a:xfrm>
            <a:custGeom>
              <a:avLst/>
              <a:gdLst/>
              <a:ahLst/>
              <a:cxnLst/>
              <a:rect l="l" t="t" r="r" b="b"/>
              <a:pathLst>
                <a:path w="15542" h="2187" extrusionOk="0">
                  <a:moveTo>
                    <a:pt x="1301" y="0"/>
                  </a:moveTo>
                  <a:cubicBezTo>
                    <a:pt x="1241" y="0"/>
                    <a:pt x="1178" y="22"/>
                    <a:pt x="1118" y="73"/>
                  </a:cubicBezTo>
                  <a:lnTo>
                    <a:pt x="108" y="900"/>
                  </a:lnTo>
                  <a:lnTo>
                    <a:pt x="104" y="905"/>
                  </a:lnTo>
                  <a:lnTo>
                    <a:pt x="99" y="905"/>
                  </a:lnTo>
                  <a:lnTo>
                    <a:pt x="94" y="909"/>
                  </a:lnTo>
                  <a:lnTo>
                    <a:pt x="90" y="919"/>
                  </a:lnTo>
                  <a:cubicBezTo>
                    <a:pt x="90" y="919"/>
                    <a:pt x="85" y="919"/>
                    <a:pt x="85" y="924"/>
                  </a:cubicBezTo>
                  <a:lnTo>
                    <a:pt x="80" y="928"/>
                  </a:lnTo>
                  <a:cubicBezTo>
                    <a:pt x="48" y="970"/>
                    <a:pt x="29" y="1022"/>
                    <a:pt x="29" y="1073"/>
                  </a:cubicBezTo>
                  <a:cubicBezTo>
                    <a:pt x="29" y="1073"/>
                    <a:pt x="29" y="1078"/>
                    <a:pt x="1" y="1078"/>
                  </a:cubicBezTo>
                  <a:cubicBezTo>
                    <a:pt x="15" y="1082"/>
                    <a:pt x="29" y="1082"/>
                    <a:pt x="43" y="1087"/>
                  </a:cubicBezTo>
                  <a:cubicBezTo>
                    <a:pt x="29" y="1087"/>
                    <a:pt x="29" y="1092"/>
                    <a:pt x="29" y="1096"/>
                  </a:cubicBezTo>
                  <a:cubicBezTo>
                    <a:pt x="29" y="1096"/>
                    <a:pt x="29" y="1101"/>
                    <a:pt x="43" y="1101"/>
                  </a:cubicBezTo>
                  <a:lnTo>
                    <a:pt x="1" y="1106"/>
                  </a:lnTo>
                  <a:lnTo>
                    <a:pt x="43" y="1115"/>
                  </a:lnTo>
                  <a:cubicBezTo>
                    <a:pt x="48" y="1171"/>
                    <a:pt x="66" y="1227"/>
                    <a:pt x="99" y="1279"/>
                  </a:cubicBezTo>
                  <a:lnTo>
                    <a:pt x="104" y="1283"/>
                  </a:lnTo>
                  <a:lnTo>
                    <a:pt x="108" y="1283"/>
                  </a:lnTo>
                  <a:cubicBezTo>
                    <a:pt x="108" y="1283"/>
                    <a:pt x="113" y="1288"/>
                    <a:pt x="141" y="1288"/>
                  </a:cubicBezTo>
                  <a:lnTo>
                    <a:pt x="1123" y="2115"/>
                  </a:lnTo>
                  <a:cubicBezTo>
                    <a:pt x="1183" y="2165"/>
                    <a:pt x="1246" y="2186"/>
                    <a:pt x="1306" y="2186"/>
                  </a:cubicBezTo>
                  <a:cubicBezTo>
                    <a:pt x="1537" y="2186"/>
                    <a:pt x="1717" y="1869"/>
                    <a:pt x="1483" y="1676"/>
                  </a:cubicBezTo>
                  <a:lnTo>
                    <a:pt x="1090" y="1363"/>
                  </a:lnTo>
                  <a:lnTo>
                    <a:pt x="14467" y="1363"/>
                  </a:lnTo>
                  <a:lnTo>
                    <a:pt x="14074" y="1676"/>
                  </a:lnTo>
                  <a:cubicBezTo>
                    <a:pt x="13854" y="1871"/>
                    <a:pt x="14031" y="2179"/>
                    <a:pt x="14260" y="2179"/>
                  </a:cubicBezTo>
                  <a:cubicBezTo>
                    <a:pt x="14317" y="2179"/>
                    <a:pt x="14377" y="2160"/>
                    <a:pt x="14434" y="2115"/>
                  </a:cubicBezTo>
                  <a:lnTo>
                    <a:pt x="15444" y="1288"/>
                  </a:lnTo>
                  <a:lnTo>
                    <a:pt x="15449" y="1283"/>
                  </a:lnTo>
                  <a:lnTo>
                    <a:pt x="15453" y="1279"/>
                  </a:lnTo>
                  <a:lnTo>
                    <a:pt x="15458" y="1274"/>
                  </a:lnTo>
                  <a:lnTo>
                    <a:pt x="15467" y="1288"/>
                  </a:lnTo>
                  <a:lnTo>
                    <a:pt x="15472" y="1283"/>
                  </a:lnTo>
                  <a:lnTo>
                    <a:pt x="15477" y="1279"/>
                  </a:lnTo>
                  <a:lnTo>
                    <a:pt x="15486" y="1265"/>
                  </a:lnTo>
                  <a:cubicBezTo>
                    <a:pt x="15523" y="1227"/>
                    <a:pt x="15533" y="1167"/>
                    <a:pt x="15509" y="1115"/>
                  </a:cubicBezTo>
                  <a:cubicBezTo>
                    <a:pt x="15542" y="1115"/>
                    <a:pt x="15542" y="1110"/>
                    <a:pt x="15542" y="1110"/>
                  </a:cubicBezTo>
                  <a:cubicBezTo>
                    <a:pt x="15542" y="1106"/>
                    <a:pt x="15542" y="1106"/>
                    <a:pt x="15542" y="1106"/>
                  </a:cubicBezTo>
                  <a:cubicBezTo>
                    <a:pt x="15542" y="1101"/>
                    <a:pt x="15542" y="1096"/>
                    <a:pt x="15542" y="1096"/>
                  </a:cubicBezTo>
                  <a:cubicBezTo>
                    <a:pt x="15542" y="1092"/>
                    <a:pt x="15542" y="1092"/>
                    <a:pt x="15542" y="1087"/>
                  </a:cubicBezTo>
                  <a:cubicBezTo>
                    <a:pt x="15542" y="1087"/>
                    <a:pt x="15542" y="1082"/>
                    <a:pt x="15542" y="1082"/>
                  </a:cubicBezTo>
                  <a:cubicBezTo>
                    <a:pt x="15533" y="1078"/>
                    <a:pt x="15519" y="1078"/>
                    <a:pt x="15509" y="1073"/>
                  </a:cubicBezTo>
                  <a:cubicBezTo>
                    <a:pt x="15533" y="1031"/>
                    <a:pt x="15528" y="975"/>
                    <a:pt x="15495" y="938"/>
                  </a:cubicBezTo>
                  <a:lnTo>
                    <a:pt x="15491" y="933"/>
                  </a:lnTo>
                  <a:lnTo>
                    <a:pt x="15486" y="928"/>
                  </a:lnTo>
                  <a:lnTo>
                    <a:pt x="15481" y="919"/>
                  </a:lnTo>
                  <a:lnTo>
                    <a:pt x="15477" y="914"/>
                  </a:lnTo>
                  <a:lnTo>
                    <a:pt x="15477" y="909"/>
                  </a:lnTo>
                  <a:cubicBezTo>
                    <a:pt x="15472" y="909"/>
                    <a:pt x="15472" y="905"/>
                    <a:pt x="15472" y="905"/>
                  </a:cubicBezTo>
                  <a:lnTo>
                    <a:pt x="15463" y="900"/>
                  </a:lnTo>
                  <a:lnTo>
                    <a:pt x="14458" y="73"/>
                  </a:lnTo>
                  <a:cubicBezTo>
                    <a:pt x="14398" y="26"/>
                    <a:pt x="14336" y="5"/>
                    <a:pt x="14277" y="5"/>
                  </a:cubicBezTo>
                  <a:cubicBezTo>
                    <a:pt x="14046" y="5"/>
                    <a:pt x="13866" y="318"/>
                    <a:pt x="14093" y="512"/>
                  </a:cubicBezTo>
                  <a:lnTo>
                    <a:pt x="14490" y="839"/>
                  </a:lnTo>
                  <a:lnTo>
                    <a:pt x="1081" y="839"/>
                  </a:lnTo>
                  <a:lnTo>
                    <a:pt x="1478" y="512"/>
                  </a:lnTo>
                  <a:cubicBezTo>
                    <a:pt x="1712" y="319"/>
                    <a:pt x="153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9;p39">
              <a:extLst>
                <a:ext uri="{FF2B5EF4-FFF2-40B4-BE49-F238E27FC236}">
                  <a16:creationId xmlns:a16="http://schemas.microsoft.com/office/drawing/2014/main" id="{A697947F-55B6-7E12-4E41-FE65E3BF7116}"/>
                </a:ext>
              </a:extLst>
            </p:cNvPr>
            <p:cNvSpPr/>
            <p:nvPr/>
          </p:nvSpPr>
          <p:spPr>
            <a:xfrm>
              <a:off x="1718375" y="842900"/>
              <a:ext cx="60600" cy="400500"/>
            </a:xfrm>
            <a:custGeom>
              <a:avLst/>
              <a:gdLst/>
              <a:ahLst/>
              <a:cxnLst/>
              <a:rect l="l" t="t" r="r" b="b"/>
              <a:pathLst>
                <a:path w="2424" h="16020" extrusionOk="0">
                  <a:moveTo>
                    <a:pt x="1208" y="1"/>
                  </a:moveTo>
                  <a:cubicBezTo>
                    <a:pt x="1135" y="1"/>
                    <a:pt x="1061" y="29"/>
                    <a:pt x="1005" y="86"/>
                  </a:cubicBezTo>
                  <a:lnTo>
                    <a:pt x="1000" y="90"/>
                  </a:lnTo>
                  <a:cubicBezTo>
                    <a:pt x="1000" y="95"/>
                    <a:pt x="996" y="100"/>
                    <a:pt x="991" y="105"/>
                  </a:cubicBezTo>
                  <a:lnTo>
                    <a:pt x="164" y="1114"/>
                  </a:lnTo>
                  <a:cubicBezTo>
                    <a:pt x="0" y="1329"/>
                    <a:pt x="188" y="1573"/>
                    <a:pt x="395" y="1573"/>
                  </a:cubicBezTo>
                  <a:cubicBezTo>
                    <a:pt x="466" y="1573"/>
                    <a:pt x="540" y="1544"/>
                    <a:pt x="603" y="1474"/>
                  </a:cubicBezTo>
                  <a:lnTo>
                    <a:pt x="935" y="1077"/>
                  </a:lnTo>
                  <a:lnTo>
                    <a:pt x="935" y="14940"/>
                  </a:lnTo>
                  <a:lnTo>
                    <a:pt x="603" y="14547"/>
                  </a:lnTo>
                  <a:cubicBezTo>
                    <a:pt x="540" y="14476"/>
                    <a:pt x="466" y="14446"/>
                    <a:pt x="394" y="14446"/>
                  </a:cubicBezTo>
                  <a:cubicBezTo>
                    <a:pt x="188" y="14446"/>
                    <a:pt x="1" y="14692"/>
                    <a:pt x="164" y="14907"/>
                  </a:cubicBezTo>
                  <a:lnTo>
                    <a:pt x="991" y="15917"/>
                  </a:lnTo>
                  <a:lnTo>
                    <a:pt x="996" y="15921"/>
                  </a:lnTo>
                  <a:lnTo>
                    <a:pt x="1000" y="15926"/>
                  </a:lnTo>
                  <a:lnTo>
                    <a:pt x="1000" y="15931"/>
                  </a:lnTo>
                  <a:lnTo>
                    <a:pt x="1010" y="15931"/>
                  </a:lnTo>
                  <a:lnTo>
                    <a:pt x="1019" y="15940"/>
                  </a:lnTo>
                  <a:lnTo>
                    <a:pt x="1024" y="15945"/>
                  </a:lnTo>
                  <a:cubicBezTo>
                    <a:pt x="1055" y="15972"/>
                    <a:pt x="1093" y="15983"/>
                    <a:pt x="1132" y="15983"/>
                  </a:cubicBezTo>
                  <a:cubicBezTo>
                    <a:pt x="1140" y="15983"/>
                    <a:pt x="1147" y="15983"/>
                    <a:pt x="1154" y="15982"/>
                  </a:cubicBezTo>
                  <a:cubicBezTo>
                    <a:pt x="1154" y="15996"/>
                    <a:pt x="1159" y="15996"/>
                    <a:pt x="1159" y="16001"/>
                  </a:cubicBezTo>
                  <a:lnTo>
                    <a:pt x="1192" y="16001"/>
                  </a:lnTo>
                  <a:cubicBezTo>
                    <a:pt x="1197" y="16001"/>
                    <a:pt x="1201" y="16001"/>
                    <a:pt x="1206" y="16020"/>
                  </a:cubicBezTo>
                  <a:cubicBezTo>
                    <a:pt x="1206" y="15996"/>
                    <a:pt x="1211" y="15996"/>
                    <a:pt x="1211" y="15996"/>
                  </a:cubicBezTo>
                  <a:lnTo>
                    <a:pt x="1239" y="15996"/>
                  </a:lnTo>
                  <a:cubicBezTo>
                    <a:pt x="1271" y="15991"/>
                    <a:pt x="1309" y="15977"/>
                    <a:pt x="1337" y="15959"/>
                  </a:cubicBezTo>
                  <a:lnTo>
                    <a:pt x="1351" y="15959"/>
                  </a:lnTo>
                  <a:cubicBezTo>
                    <a:pt x="1369" y="15945"/>
                    <a:pt x="1384" y="15931"/>
                    <a:pt x="1398" y="15912"/>
                  </a:cubicBezTo>
                  <a:lnTo>
                    <a:pt x="2229" y="14907"/>
                  </a:lnTo>
                  <a:cubicBezTo>
                    <a:pt x="2332" y="14795"/>
                    <a:pt x="2332" y="14613"/>
                    <a:pt x="2220" y="14505"/>
                  </a:cubicBezTo>
                  <a:cubicBezTo>
                    <a:pt x="2168" y="14463"/>
                    <a:pt x="2104" y="14442"/>
                    <a:pt x="2041" y="14442"/>
                  </a:cubicBezTo>
                  <a:cubicBezTo>
                    <a:pt x="1957" y="14442"/>
                    <a:pt x="1874" y="14478"/>
                    <a:pt x="1818" y="14547"/>
                  </a:cubicBezTo>
                  <a:lnTo>
                    <a:pt x="1505" y="14940"/>
                  </a:lnTo>
                  <a:lnTo>
                    <a:pt x="1505" y="1077"/>
                  </a:lnTo>
                  <a:lnTo>
                    <a:pt x="1818" y="1474"/>
                  </a:lnTo>
                  <a:cubicBezTo>
                    <a:pt x="1881" y="1545"/>
                    <a:pt x="1955" y="1575"/>
                    <a:pt x="2028" y="1575"/>
                  </a:cubicBezTo>
                  <a:cubicBezTo>
                    <a:pt x="2235" y="1575"/>
                    <a:pt x="2424" y="1329"/>
                    <a:pt x="2258" y="1114"/>
                  </a:cubicBezTo>
                  <a:cubicBezTo>
                    <a:pt x="1374" y="44"/>
                    <a:pt x="1430" y="90"/>
                    <a:pt x="1365" y="48"/>
                  </a:cubicBezTo>
                  <a:cubicBezTo>
                    <a:pt x="1317" y="17"/>
                    <a:pt x="1262" y="1"/>
                    <a:pt x="1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30">
            <a:extLst>
              <a:ext uri="{FF2B5EF4-FFF2-40B4-BE49-F238E27FC236}">
                <a16:creationId xmlns:a16="http://schemas.microsoft.com/office/drawing/2014/main" id="{100ACDCE-4253-D3F6-9EAB-506FC6278156}"/>
              </a:ext>
            </a:extLst>
          </p:cNvPr>
          <p:cNvPicPr>
            <a:picLocks noChangeAspect="1"/>
          </p:cNvPicPr>
          <p:nvPr/>
        </p:nvPicPr>
        <p:blipFill>
          <a:blip r:embed="rId3"/>
          <a:stretch>
            <a:fillRect/>
          </a:stretch>
        </p:blipFill>
        <p:spPr>
          <a:xfrm>
            <a:off x="5458385" y="1312208"/>
            <a:ext cx="558053" cy="558053"/>
          </a:xfrm>
          <a:prstGeom prst="rect">
            <a:avLst/>
          </a:prstGeom>
        </p:spPr>
      </p:pic>
      <p:pic>
        <p:nvPicPr>
          <p:cNvPr id="31" name="Picture 31" descr="Icon&#10;&#10;Description automatically generated">
            <a:extLst>
              <a:ext uri="{FF2B5EF4-FFF2-40B4-BE49-F238E27FC236}">
                <a16:creationId xmlns:a16="http://schemas.microsoft.com/office/drawing/2014/main" id="{2BEC8BFE-5F73-D4EB-2910-D7DE3DFD08EA}"/>
              </a:ext>
            </a:extLst>
          </p:cNvPr>
          <p:cNvPicPr>
            <a:picLocks noChangeAspect="1"/>
          </p:cNvPicPr>
          <p:nvPr/>
        </p:nvPicPr>
        <p:blipFill>
          <a:blip r:embed="rId4"/>
          <a:stretch>
            <a:fillRect/>
          </a:stretch>
        </p:blipFill>
        <p:spPr>
          <a:xfrm>
            <a:off x="5480796" y="3144369"/>
            <a:ext cx="530039" cy="530039"/>
          </a:xfrm>
          <a:prstGeom prst="rect">
            <a:avLst/>
          </a:prstGeom>
        </p:spPr>
      </p:pic>
      <p:pic>
        <p:nvPicPr>
          <p:cNvPr id="32" name="Picture 32">
            <a:extLst>
              <a:ext uri="{FF2B5EF4-FFF2-40B4-BE49-F238E27FC236}">
                <a16:creationId xmlns:a16="http://schemas.microsoft.com/office/drawing/2014/main" id="{FD6D6F79-42FF-BEC8-EE9D-46CFAC19ABCC}"/>
              </a:ext>
            </a:extLst>
          </p:cNvPr>
          <p:cNvPicPr>
            <a:picLocks noChangeAspect="1"/>
          </p:cNvPicPr>
          <p:nvPr/>
        </p:nvPicPr>
        <p:blipFill>
          <a:blip r:embed="rId5"/>
          <a:stretch>
            <a:fillRect/>
          </a:stretch>
        </p:blipFill>
        <p:spPr>
          <a:xfrm>
            <a:off x="2696133" y="3060324"/>
            <a:ext cx="535643" cy="558055"/>
          </a:xfrm>
          <a:prstGeom prst="rect">
            <a:avLst/>
          </a:prstGeom>
        </p:spPr>
      </p:pic>
      <p:sp>
        <p:nvSpPr>
          <p:cNvPr id="3" name="Rectangle 2">
            <a:extLst>
              <a:ext uri="{FF2B5EF4-FFF2-40B4-BE49-F238E27FC236}">
                <a16:creationId xmlns:a16="http://schemas.microsoft.com/office/drawing/2014/main" id="{40F01B90-7572-D318-DB84-D7C851EE97DC}"/>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rPr>
              <a:t>Eugene</a:t>
            </a:r>
            <a:endParaRPr lang="en-US">
              <a:solidFill>
                <a:srgbClr val="F4F4F4"/>
              </a:solidFill>
            </a:endParaRPr>
          </a:p>
        </p:txBody>
      </p:sp>
    </p:spTree>
    <p:extLst>
      <p:ext uri="{BB962C8B-B14F-4D97-AF65-F5344CB8AC3E}">
        <p14:creationId xmlns:p14="http://schemas.microsoft.com/office/powerpoint/2010/main" val="608610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9"/>
          <p:cNvSpPr txBox="1">
            <a:spLocks noGrp="1"/>
          </p:cNvSpPr>
          <p:nvPr>
            <p:ph type="ctrTitle" idx="15"/>
          </p:nvPr>
        </p:nvSpPr>
        <p:spPr>
          <a:xfrm>
            <a:off x="610477" y="371745"/>
            <a:ext cx="3207129" cy="472525"/>
          </a:xfrm>
          <a:prstGeom prst="rect">
            <a:avLst/>
          </a:prstGeom>
        </p:spPr>
        <p:txBody>
          <a:bodyPr spcFirstLastPara="1" wrap="square" lIns="91425" tIns="91425" rIns="91425" bIns="91425" anchor="t" anchorCtr="0">
            <a:noAutofit/>
          </a:bodyPr>
          <a:lstStyle/>
          <a:p>
            <a:r>
              <a:rPr lang="en"/>
              <a:t>DATA PRE-PROCESSING</a:t>
            </a:r>
            <a:endParaRPr/>
          </a:p>
        </p:txBody>
      </p:sp>
      <p:sp>
        <p:nvSpPr>
          <p:cNvPr id="571" name="Google Shape;571;p39"/>
          <p:cNvSpPr txBox="1">
            <a:spLocks noGrp="1"/>
          </p:cNvSpPr>
          <p:nvPr>
            <p:ph type="ctrTitle"/>
          </p:nvPr>
        </p:nvSpPr>
        <p:spPr>
          <a:xfrm>
            <a:off x="465004" y="1045874"/>
            <a:ext cx="2835300" cy="476400"/>
          </a:xfrm>
          <a:prstGeom prst="rect">
            <a:avLst/>
          </a:prstGeom>
        </p:spPr>
        <p:txBody>
          <a:bodyPr spcFirstLastPara="1" wrap="square" lIns="91425" tIns="91425" rIns="91425" bIns="91425" anchor="b" anchorCtr="0">
            <a:noAutofit/>
          </a:bodyPr>
          <a:lstStyle/>
          <a:p>
            <a:r>
              <a:rPr lang="en" b="1"/>
              <a:t>HDB Resale Transactions dataset</a:t>
            </a:r>
            <a:endParaRPr lang="en-US" b="1"/>
          </a:p>
        </p:txBody>
      </p:sp>
      <p:cxnSp>
        <p:nvCxnSpPr>
          <p:cNvPr id="612" name="Google Shape;612;p39"/>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grpSp>
        <p:nvGrpSpPr>
          <p:cNvPr id="18" name="Google Shape;598;p39">
            <a:extLst>
              <a:ext uri="{FF2B5EF4-FFF2-40B4-BE49-F238E27FC236}">
                <a16:creationId xmlns:a16="http://schemas.microsoft.com/office/drawing/2014/main" id="{B58D828A-EC6D-1120-AEAC-C994141D793B}"/>
              </a:ext>
            </a:extLst>
          </p:cNvPr>
          <p:cNvGrpSpPr/>
          <p:nvPr/>
        </p:nvGrpSpPr>
        <p:grpSpPr>
          <a:xfrm>
            <a:off x="3219317" y="1044241"/>
            <a:ext cx="440875" cy="484775"/>
            <a:chOff x="1718375" y="842900"/>
            <a:chExt cx="440875" cy="484775"/>
          </a:xfrm>
        </p:grpSpPr>
        <p:sp>
          <p:nvSpPr>
            <p:cNvPr id="19" name="Google Shape;599;p39">
              <a:extLst>
                <a:ext uri="{FF2B5EF4-FFF2-40B4-BE49-F238E27FC236}">
                  <a16:creationId xmlns:a16="http://schemas.microsoft.com/office/drawing/2014/main" id="{66B259B4-A30F-4CF6-B3F9-562A09E11495}"/>
                </a:ext>
              </a:extLst>
            </p:cNvPr>
            <p:cNvSpPr/>
            <p:nvPr/>
          </p:nvSpPr>
          <p:spPr>
            <a:xfrm>
              <a:off x="1996925" y="1023625"/>
              <a:ext cx="105550" cy="230750"/>
            </a:xfrm>
            <a:custGeom>
              <a:avLst/>
              <a:gdLst/>
              <a:ahLst/>
              <a:cxnLst/>
              <a:rect l="l" t="t" r="r" b="b"/>
              <a:pathLst>
                <a:path w="4222" h="9230" extrusionOk="0">
                  <a:moveTo>
                    <a:pt x="3936" y="0"/>
                  </a:moveTo>
                  <a:cubicBezTo>
                    <a:pt x="3915" y="0"/>
                    <a:pt x="3893" y="3"/>
                    <a:pt x="3871" y="8"/>
                  </a:cubicBezTo>
                  <a:cubicBezTo>
                    <a:pt x="3740" y="41"/>
                    <a:pt x="3651" y="162"/>
                    <a:pt x="3651" y="293"/>
                  </a:cubicBezTo>
                  <a:lnTo>
                    <a:pt x="3651" y="8660"/>
                  </a:lnTo>
                  <a:lnTo>
                    <a:pt x="328" y="8660"/>
                  </a:lnTo>
                  <a:cubicBezTo>
                    <a:pt x="192" y="8660"/>
                    <a:pt x="76" y="8748"/>
                    <a:pt x="43" y="8884"/>
                  </a:cubicBezTo>
                  <a:cubicBezTo>
                    <a:pt x="1" y="9062"/>
                    <a:pt x="136" y="9230"/>
                    <a:pt x="319" y="9230"/>
                  </a:cubicBezTo>
                  <a:lnTo>
                    <a:pt x="3936" y="9230"/>
                  </a:lnTo>
                  <a:cubicBezTo>
                    <a:pt x="4095" y="9230"/>
                    <a:pt x="4221" y="9104"/>
                    <a:pt x="4221" y="8945"/>
                  </a:cubicBezTo>
                  <a:lnTo>
                    <a:pt x="4221" y="284"/>
                  </a:lnTo>
                  <a:cubicBezTo>
                    <a:pt x="4221" y="124"/>
                    <a:pt x="4089" y="0"/>
                    <a:pt x="3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0;p39">
              <a:extLst>
                <a:ext uri="{FF2B5EF4-FFF2-40B4-BE49-F238E27FC236}">
                  <a16:creationId xmlns:a16="http://schemas.microsoft.com/office/drawing/2014/main" id="{0F6FD73C-4919-43D9-8E7D-CF0ACE6F447F}"/>
                </a:ext>
              </a:extLst>
            </p:cNvPr>
            <p:cNvSpPr/>
            <p:nvPr/>
          </p:nvSpPr>
          <p:spPr>
            <a:xfrm>
              <a:off x="1956275" y="976150"/>
              <a:ext cx="116750" cy="33325"/>
            </a:xfrm>
            <a:custGeom>
              <a:avLst/>
              <a:gdLst/>
              <a:ahLst/>
              <a:cxnLst/>
              <a:rect l="l" t="t" r="r" b="b"/>
              <a:pathLst>
                <a:path w="4670" h="1333" extrusionOk="0">
                  <a:moveTo>
                    <a:pt x="4099" y="570"/>
                  </a:moveTo>
                  <a:lnTo>
                    <a:pt x="4099" y="762"/>
                  </a:lnTo>
                  <a:lnTo>
                    <a:pt x="570" y="762"/>
                  </a:lnTo>
                  <a:lnTo>
                    <a:pt x="570" y="570"/>
                  </a:lnTo>
                  <a:close/>
                  <a:moveTo>
                    <a:pt x="285" y="0"/>
                  </a:moveTo>
                  <a:cubicBezTo>
                    <a:pt x="126" y="0"/>
                    <a:pt x="0" y="131"/>
                    <a:pt x="0" y="285"/>
                  </a:cubicBezTo>
                  <a:lnTo>
                    <a:pt x="0" y="1047"/>
                  </a:lnTo>
                  <a:cubicBezTo>
                    <a:pt x="0" y="1201"/>
                    <a:pt x="126" y="1332"/>
                    <a:pt x="285" y="1332"/>
                  </a:cubicBezTo>
                  <a:lnTo>
                    <a:pt x="4384" y="1332"/>
                  </a:lnTo>
                  <a:cubicBezTo>
                    <a:pt x="4543" y="1332"/>
                    <a:pt x="4670" y="1201"/>
                    <a:pt x="4670" y="1047"/>
                  </a:cubicBezTo>
                  <a:lnTo>
                    <a:pt x="4670" y="285"/>
                  </a:lnTo>
                  <a:cubicBezTo>
                    <a:pt x="4670" y="131"/>
                    <a:pt x="4543"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1;p39">
              <a:extLst>
                <a:ext uri="{FF2B5EF4-FFF2-40B4-BE49-F238E27FC236}">
                  <a16:creationId xmlns:a16="http://schemas.microsoft.com/office/drawing/2014/main" id="{0C36714B-0F00-FF5B-FA8E-C96FA3FF1184}"/>
                </a:ext>
              </a:extLst>
            </p:cNvPr>
            <p:cNvSpPr/>
            <p:nvPr/>
          </p:nvSpPr>
          <p:spPr>
            <a:xfrm>
              <a:off x="1857525" y="1039825"/>
              <a:ext cx="38825" cy="38925"/>
            </a:xfrm>
            <a:custGeom>
              <a:avLst/>
              <a:gdLst/>
              <a:ahLst/>
              <a:cxnLst/>
              <a:rect l="l" t="t" r="r" b="b"/>
              <a:pathLst>
                <a:path w="1553" h="1557" extrusionOk="0">
                  <a:moveTo>
                    <a:pt x="1024" y="533"/>
                  </a:moveTo>
                  <a:lnTo>
                    <a:pt x="1024" y="987"/>
                  </a:lnTo>
                  <a:lnTo>
                    <a:pt x="571" y="987"/>
                  </a:lnTo>
                  <a:lnTo>
                    <a:pt x="571" y="533"/>
                  </a:lnTo>
                  <a:close/>
                  <a:moveTo>
                    <a:pt x="351" y="0"/>
                  </a:moveTo>
                  <a:cubicBezTo>
                    <a:pt x="160" y="0"/>
                    <a:pt x="1" y="159"/>
                    <a:pt x="1" y="351"/>
                  </a:cubicBezTo>
                  <a:lnTo>
                    <a:pt x="1" y="1202"/>
                  </a:lnTo>
                  <a:cubicBezTo>
                    <a:pt x="1" y="1398"/>
                    <a:pt x="160" y="1557"/>
                    <a:pt x="351" y="1557"/>
                  </a:cubicBezTo>
                  <a:lnTo>
                    <a:pt x="1202" y="1557"/>
                  </a:lnTo>
                  <a:cubicBezTo>
                    <a:pt x="1398" y="1557"/>
                    <a:pt x="1552" y="1398"/>
                    <a:pt x="1552" y="1206"/>
                  </a:cubicBezTo>
                  <a:lnTo>
                    <a:pt x="1552" y="351"/>
                  </a:lnTo>
                  <a:cubicBezTo>
                    <a:pt x="1552" y="159"/>
                    <a:pt x="1398" y="0"/>
                    <a:pt x="1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p39">
              <a:extLst>
                <a:ext uri="{FF2B5EF4-FFF2-40B4-BE49-F238E27FC236}">
                  <a16:creationId xmlns:a16="http://schemas.microsoft.com/office/drawing/2014/main" id="{DD02E2F9-C7CD-46A4-E792-6A87F9CCE4A8}"/>
                </a:ext>
              </a:extLst>
            </p:cNvPr>
            <p:cNvSpPr/>
            <p:nvPr/>
          </p:nvSpPr>
          <p:spPr>
            <a:xfrm>
              <a:off x="1857525" y="1086325"/>
              <a:ext cx="38825" cy="38950"/>
            </a:xfrm>
            <a:custGeom>
              <a:avLst/>
              <a:gdLst/>
              <a:ahLst/>
              <a:cxnLst/>
              <a:rect l="l" t="t" r="r" b="b"/>
              <a:pathLst>
                <a:path w="1553" h="1558" extrusionOk="0">
                  <a:moveTo>
                    <a:pt x="1024" y="529"/>
                  </a:moveTo>
                  <a:lnTo>
                    <a:pt x="1024" y="987"/>
                  </a:lnTo>
                  <a:lnTo>
                    <a:pt x="571" y="987"/>
                  </a:lnTo>
                  <a:lnTo>
                    <a:pt x="571" y="529"/>
                  </a:lnTo>
                  <a:close/>
                  <a:moveTo>
                    <a:pt x="351" y="1"/>
                  </a:moveTo>
                  <a:cubicBezTo>
                    <a:pt x="160" y="1"/>
                    <a:pt x="1" y="160"/>
                    <a:pt x="1" y="351"/>
                  </a:cubicBezTo>
                  <a:lnTo>
                    <a:pt x="1" y="1207"/>
                  </a:lnTo>
                  <a:cubicBezTo>
                    <a:pt x="1" y="1398"/>
                    <a:pt x="160" y="1557"/>
                    <a:pt x="351" y="1557"/>
                  </a:cubicBezTo>
                  <a:lnTo>
                    <a:pt x="1202" y="1557"/>
                  </a:lnTo>
                  <a:cubicBezTo>
                    <a:pt x="1398" y="1557"/>
                    <a:pt x="1552" y="1398"/>
                    <a:pt x="1552" y="1207"/>
                  </a:cubicBezTo>
                  <a:lnTo>
                    <a:pt x="1552" y="351"/>
                  </a:lnTo>
                  <a:cubicBezTo>
                    <a:pt x="1552" y="160"/>
                    <a:pt x="1398"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p39">
              <a:extLst>
                <a:ext uri="{FF2B5EF4-FFF2-40B4-BE49-F238E27FC236}">
                  <a16:creationId xmlns:a16="http://schemas.microsoft.com/office/drawing/2014/main" id="{5EE5FD65-CD12-15E6-CEE9-007A15D5B3AC}"/>
                </a:ext>
              </a:extLst>
            </p:cNvPr>
            <p:cNvSpPr/>
            <p:nvPr/>
          </p:nvSpPr>
          <p:spPr>
            <a:xfrm>
              <a:off x="1857525" y="1132950"/>
              <a:ext cx="38825" cy="38825"/>
            </a:xfrm>
            <a:custGeom>
              <a:avLst/>
              <a:gdLst/>
              <a:ahLst/>
              <a:cxnLst/>
              <a:rect l="l" t="t" r="r" b="b"/>
              <a:pathLst>
                <a:path w="1553" h="1553" extrusionOk="0">
                  <a:moveTo>
                    <a:pt x="1024" y="529"/>
                  </a:moveTo>
                  <a:lnTo>
                    <a:pt x="1024" y="982"/>
                  </a:lnTo>
                  <a:lnTo>
                    <a:pt x="571" y="982"/>
                  </a:lnTo>
                  <a:lnTo>
                    <a:pt x="571" y="529"/>
                  </a:lnTo>
                  <a:close/>
                  <a:moveTo>
                    <a:pt x="351" y="1"/>
                  </a:moveTo>
                  <a:cubicBezTo>
                    <a:pt x="160" y="1"/>
                    <a:pt x="1" y="155"/>
                    <a:pt x="1" y="351"/>
                  </a:cubicBezTo>
                  <a:lnTo>
                    <a:pt x="1" y="1202"/>
                  </a:lnTo>
                  <a:cubicBezTo>
                    <a:pt x="1" y="1393"/>
                    <a:pt x="160" y="1552"/>
                    <a:pt x="351" y="1552"/>
                  </a:cubicBezTo>
                  <a:lnTo>
                    <a:pt x="1202" y="1552"/>
                  </a:lnTo>
                  <a:cubicBezTo>
                    <a:pt x="1398" y="1552"/>
                    <a:pt x="1552" y="1393"/>
                    <a:pt x="1552" y="1202"/>
                  </a:cubicBezTo>
                  <a:lnTo>
                    <a:pt x="1552" y="351"/>
                  </a:lnTo>
                  <a:cubicBezTo>
                    <a:pt x="1552" y="155"/>
                    <a:pt x="1398"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p39">
              <a:extLst>
                <a:ext uri="{FF2B5EF4-FFF2-40B4-BE49-F238E27FC236}">
                  <a16:creationId xmlns:a16="http://schemas.microsoft.com/office/drawing/2014/main" id="{9F2F07FE-7413-BCBC-A751-B41763E31D17}"/>
                </a:ext>
              </a:extLst>
            </p:cNvPr>
            <p:cNvSpPr/>
            <p:nvPr/>
          </p:nvSpPr>
          <p:spPr>
            <a:xfrm>
              <a:off x="1914550" y="1039825"/>
              <a:ext cx="38825" cy="38925"/>
            </a:xfrm>
            <a:custGeom>
              <a:avLst/>
              <a:gdLst/>
              <a:ahLst/>
              <a:cxnLst/>
              <a:rect l="l" t="t" r="r" b="b"/>
              <a:pathLst>
                <a:path w="1553" h="1557" extrusionOk="0">
                  <a:moveTo>
                    <a:pt x="987" y="533"/>
                  </a:moveTo>
                  <a:lnTo>
                    <a:pt x="987" y="987"/>
                  </a:lnTo>
                  <a:lnTo>
                    <a:pt x="529" y="987"/>
                  </a:lnTo>
                  <a:lnTo>
                    <a:pt x="529" y="533"/>
                  </a:lnTo>
                  <a:close/>
                  <a:moveTo>
                    <a:pt x="351" y="0"/>
                  </a:moveTo>
                  <a:cubicBezTo>
                    <a:pt x="155" y="0"/>
                    <a:pt x="1" y="159"/>
                    <a:pt x="1" y="351"/>
                  </a:cubicBezTo>
                  <a:lnTo>
                    <a:pt x="1" y="1202"/>
                  </a:lnTo>
                  <a:cubicBezTo>
                    <a:pt x="1" y="1398"/>
                    <a:pt x="155" y="1557"/>
                    <a:pt x="351" y="1557"/>
                  </a:cubicBezTo>
                  <a:lnTo>
                    <a:pt x="1202" y="1557"/>
                  </a:lnTo>
                  <a:cubicBezTo>
                    <a:pt x="1393" y="1557"/>
                    <a:pt x="1552" y="1398"/>
                    <a:pt x="1552" y="1206"/>
                  </a:cubicBezTo>
                  <a:lnTo>
                    <a:pt x="1552" y="351"/>
                  </a:lnTo>
                  <a:cubicBezTo>
                    <a:pt x="1552" y="159"/>
                    <a:pt x="1393" y="0"/>
                    <a:pt x="1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p39">
              <a:extLst>
                <a:ext uri="{FF2B5EF4-FFF2-40B4-BE49-F238E27FC236}">
                  <a16:creationId xmlns:a16="http://schemas.microsoft.com/office/drawing/2014/main" id="{32755F61-7481-4219-F71E-31F04AC2C5C4}"/>
                </a:ext>
              </a:extLst>
            </p:cNvPr>
            <p:cNvSpPr/>
            <p:nvPr/>
          </p:nvSpPr>
          <p:spPr>
            <a:xfrm>
              <a:off x="1914550" y="1086325"/>
              <a:ext cx="38825" cy="38950"/>
            </a:xfrm>
            <a:custGeom>
              <a:avLst/>
              <a:gdLst/>
              <a:ahLst/>
              <a:cxnLst/>
              <a:rect l="l" t="t" r="r" b="b"/>
              <a:pathLst>
                <a:path w="1553" h="1558" extrusionOk="0">
                  <a:moveTo>
                    <a:pt x="987" y="529"/>
                  </a:moveTo>
                  <a:lnTo>
                    <a:pt x="987" y="987"/>
                  </a:lnTo>
                  <a:lnTo>
                    <a:pt x="529" y="987"/>
                  </a:lnTo>
                  <a:lnTo>
                    <a:pt x="529" y="529"/>
                  </a:lnTo>
                  <a:close/>
                  <a:moveTo>
                    <a:pt x="351" y="1"/>
                  </a:moveTo>
                  <a:cubicBezTo>
                    <a:pt x="155" y="1"/>
                    <a:pt x="1" y="160"/>
                    <a:pt x="1" y="351"/>
                  </a:cubicBezTo>
                  <a:lnTo>
                    <a:pt x="1" y="1207"/>
                  </a:lnTo>
                  <a:cubicBezTo>
                    <a:pt x="1" y="1398"/>
                    <a:pt x="155" y="1557"/>
                    <a:pt x="351" y="1557"/>
                  </a:cubicBezTo>
                  <a:lnTo>
                    <a:pt x="1202" y="1557"/>
                  </a:lnTo>
                  <a:cubicBezTo>
                    <a:pt x="1393" y="1557"/>
                    <a:pt x="1552" y="1398"/>
                    <a:pt x="1552" y="1207"/>
                  </a:cubicBezTo>
                  <a:lnTo>
                    <a:pt x="1552" y="351"/>
                  </a:lnTo>
                  <a:cubicBezTo>
                    <a:pt x="1552" y="160"/>
                    <a:pt x="1393"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6;p39">
              <a:extLst>
                <a:ext uri="{FF2B5EF4-FFF2-40B4-BE49-F238E27FC236}">
                  <a16:creationId xmlns:a16="http://schemas.microsoft.com/office/drawing/2014/main" id="{74108765-027B-B916-D816-379EC88C497A}"/>
                </a:ext>
              </a:extLst>
            </p:cNvPr>
            <p:cNvSpPr/>
            <p:nvPr/>
          </p:nvSpPr>
          <p:spPr>
            <a:xfrm>
              <a:off x="1914550" y="1132950"/>
              <a:ext cx="38825" cy="38825"/>
            </a:xfrm>
            <a:custGeom>
              <a:avLst/>
              <a:gdLst/>
              <a:ahLst/>
              <a:cxnLst/>
              <a:rect l="l" t="t" r="r" b="b"/>
              <a:pathLst>
                <a:path w="1553" h="1553" extrusionOk="0">
                  <a:moveTo>
                    <a:pt x="987" y="529"/>
                  </a:moveTo>
                  <a:lnTo>
                    <a:pt x="987" y="982"/>
                  </a:lnTo>
                  <a:lnTo>
                    <a:pt x="529" y="982"/>
                  </a:lnTo>
                  <a:lnTo>
                    <a:pt x="529" y="529"/>
                  </a:lnTo>
                  <a:close/>
                  <a:moveTo>
                    <a:pt x="351" y="1"/>
                  </a:moveTo>
                  <a:cubicBezTo>
                    <a:pt x="155" y="1"/>
                    <a:pt x="1" y="155"/>
                    <a:pt x="1" y="351"/>
                  </a:cubicBezTo>
                  <a:lnTo>
                    <a:pt x="1" y="1202"/>
                  </a:lnTo>
                  <a:cubicBezTo>
                    <a:pt x="1" y="1393"/>
                    <a:pt x="155" y="1552"/>
                    <a:pt x="351" y="1552"/>
                  </a:cubicBezTo>
                  <a:lnTo>
                    <a:pt x="1202" y="1552"/>
                  </a:lnTo>
                  <a:cubicBezTo>
                    <a:pt x="1393" y="1552"/>
                    <a:pt x="1552" y="1393"/>
                    <a:pt x="1552" y="1202"/>
                  </a:cubicBezTo>
                  <a:lnTo>
                    <a:pt x="1552" y="351"/>
                  </a:lnTo>
                  <a:cubicBezTo>
                    <a:pt x="1552" y="155"/>
                    <a:pt x="1393"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7;p39">
              <a:extLst>
                <a:ext uri="{FF2B5EF4-FFF2-40B4-BE49-F238E27FC236}">
                  <a16:creationId xmlns:a16="http://schemas.microsoft.com/office/drawing/2014/main" id="{39EC76D9-F129-57D0-DAB6-DBA539BBA776}"/>
                </a:ext>
              </a:extLst>
            </p:cNvPr>
            <p:cNvSpPr/>
            <p:nvPr/>
          </p:nvSpPr>
          <p:spPr>
            <a:xfrm>
              <a:off x="1827150" y="845650"/>
              <a:ext cx="275325" cy="408725"/>
            </a:xfrm>
            <a:custGeom>
              <a:avLst/>
              <a:gdLst/>
              <a:ahLst/>
              <a:cxnLst/>
              <a:rect l="l" t="t" r="r" b="b"/>
              <a:pathLst>
                <a:path w="11013" h="16349" extrusionOk="0">
                  <a:moveTo>
                    <a:pt x="7507" y="2079"/>
                  </a:moveTo>
                  <a:lnTo>
                    <a:pt x="8227" y="3173"/>
                  </a:lnTo>
                  <a:lnTo>
                    <a:pt x="6787" y="3173"/>
                  </a:lnTo>
                  <a:lnTo>
                    <a:pt x="7507" y="2079"/>
                  </a:lnTo>
                  <a:close/>
                  <a:moveTo>
                    <a:pt x="9246" y="3780"/>
                  </a:moveTo>
                  <a:cubicBezTo>
                    <a:pt x="9255" y="3780"/>
                    <a:pt x="9264" y="3790"/>
                    <a:pt x="9264" y="3799"/>
                  </a:cubicBezTo>
                  <a:lnTo>
                    <a:pt x="9264" y="4234"/>
                  </a:lnTo>
                  <a:lnTo>
                    <a:pt x="5735" y="4234"/>
                  </a:lnTo>
                  <a:lnTo>
                    <a:pt x="5735" y="3799"/>
                  </a:lnTo>
                  <a:cubicBezTo>
                    <a:pt x="5735" y="3790"/>
                    <a:pt x="5745" y="3780"/>
                    <a:pt x="5754" y="3780"/>
                  </a:cubicBezTo>
                  <a:close/>
                  <a:moveTo>
                    <a:pt x="9264" y="7996"/>
                  </a:moveTo>
                  <a:lnTo>
                    <a:pt x="9264" y="8183"/>
                  </a:lnTo>
                  <a:lnTo>
                    <a:pt x="6264" y="8183"/>
                  </a:lnTo>
                  <a:lnTo>
                    <a:pt x="6264" y="7996"/>
                  </a:lnTo>
                  <a:close/>
                  <a:moveTo>
                    <a:pt x="9264" y="10198"/>
                  </a:moveTo>
                  <a:lnTo>
                    <a:pt x="9264" y="10385"/>
                  </a:lnTo>
                  <a:lnTo>
                    <a:pt x="6264" y="10385"/>
                  </a:lnTo>
                  <a:lnTo>
                    <a:pt x="6264" y="10198"/>
                  </a:lnTo>
                  <a:close/>
                  <a:moveTo>
                    <a:pt x="9264" y="12399"/>
                  </a:moveTo>
                  <a:lnTo>
                    <a:pt x="9264" y="12591"/>
                  </a:lnTo>
                  <a:lnTo>
                    <a:pt x="6264" y="12591"/>
                  </a:lnTo>
                  <a:lnTo>
                    <a:pt x="6264" y="12399"/>
                  </a:lnTo>
                  <a:close/>
                  <a:moveTo>
                    <a:pt x="9264" y="14601"/>
                  </a:moveTo>
                  <a:lnTo>
                    <a:pt x="9264" y="14792"/>
                  </a:lnTo>
                  <a:lnTo>
                    <a:pt x="6264" y="14792"/>
                  </a:lnTo>
                  <a:lnTo>
                    <a:pt x="6264" y="14601"/>
                  </a:lnTo>
                  <a:close/>
                  <a:moveTo>
                    <a:pt x="3609" y="14147"/>
                  </a:moveTo>
                  <a:lnTo>
                    <a:pt x="3609" y="15783"/>
                  </a:lnTo>
                  <a:lnTo>
                    <a:pt x="2697" y="15783"/>
                  </a:lnTo>
                  <a:lnTo>
                    <a:pt x="2697" y="14147"/>
                  </a:lnTo>
                  <a:close/>
                  <a:moveTo>
                    <a:pt x="7498" y="1"/>
                  </a:moveTo>
                  <a:cubicBezTo>
                    <a:pt x="7346" y="1"/>
                    <a:pt x="7217" y="125"/>
                    <a:pt x="7217" y="284"/>
                  </a:cubicBezTo>
                  <a:lnTo>
                    <a:pt x="7217" y="1476"/>
                  </a:lnTo>
                  <a:lnTo>
                    <a:pt x="6100" y="3173"/>
                  </a:lnTo>
                  <a:lnTo>
                    <a:pt x="5754" y="3173"/>
                  </a:lnTo>
                  <a:cubicBezTo>
                    <a:pt x="5432" y="3173"/>
                    <a:pt x="5165" y="3435"/>
                    <a:pt x="5165" y="3762"/>
                  </a:cubicBezTo>
                  <a:lnTo>
                    <a:pt x="5165" y="4234"/>
                  </a:lnTo>
                  <a:lnTo>
                    <a:pt x="4581" y="4234"/>
                  </a:lnTo>
                  <a:cubicBezTo>
                    <a:pt x="4254" y="4234"/>
                    <a:pt x="3987" y="4500"/>
                    <a:pt x="3992" y="4827"/>
                  </a:cubicBezTo>
                  <a:lnTo>
                    <a:pt x="3992" y="6706"/>
                  </a:lnTo>
                  <a:lnTo>
                    <a:pt x="300" y="6706"/>
                  </a:lnTo>
                  <a:cubicBezTo>
                    <a:pt x="136" y="6706"/>
                    <a:pt x="0" y="6837"/>
                    <a:pt x="0" y="7001"/>
                  </a:cubicBezTo>
                  <a:lnTo>
                    <a:pt x="0" y="8955"/>
                  </a:lnTo>
                  <a:cubicBezTo>
                    <a:pt x="0" y="9001"/>
                    <a:pt x="24" y="9048"/>
                    <a:pt x="61" y="9081"/>
                  </a:cubicBezTo>
                  <a:cubicBezTo>
                    <a:pt x="136" y="9144"/>
                    <a:pt x="214" y="9170"/>
                    <a:pt x="285" y="9170"/>
                  </a:cubicBezTo>
                  <a:cubicBezTo>
                    <a:pt x="443" y="9170"/>
                    <a:pt x="571" y="9042"/>
                    <a:pt x="571" y="8884"/>
                  </a:cubicBezTo>
                  <a:lnTo>
                    <a:pt x="571" y="7235"/>
                  </a:lnTo>
                  <a:lnTo>
                    <a:pt x="5698" y="7235"/>
                  </a:lnTo>
                  <a:lnTo>
                    <a:pt x="5698" y="15779"/>
                  </a:lnTo>
                  <a:lnTo>
                    <a:pt x="4179" y="15779"/>
                  </a:lnTo>
                  <a:lnTo>
                    <a:pt x="4179" y="13858"/>
                  </a:lnTo>
                  <a:cubicBezTo>
                    <a:pt x="4179" y="13703"/>
                    <a:pt x="4053" y="13577"/>
                    <a:pt x="3894" y="13577"/>
                  </a:cubicBezTo>
                  <a:lnTo>
                    <a:pt x="2412" y="13577"/>
                  </a:lnTo>
                  <a:cubicBezTo>
                    <a:pt x="2258" y="13577"/>
                    <a:pt x="2127" y="13703"/>
                    <a:pt x="2127" y="13858"/>
                  </a:cubicBezTo>
                  <a:lnTo>
                    <a:pt x="2127" y="15779"/>
                  </a:lnTo>
                  <a:lnTo>
                    <a:pt x="571" y="15779"/>
                  </a:lnTo>
                  <a:lnTo>
                    <a:pt x="571" y="9992"/>
                  </a:lnTo>
                  <a:cubicBezTo>
                    <a:pt x="571" y="9861"/>
                    <a:pt x="482" y="9740"/>
                    <a:pt x="351" y="9707"/>
                  </a:cubicBezTo>
                  <a:cubicBezTo>
                    <a:pt x="329" y="9702"/>
                    <a:pt x="307" y="9699"/>
                    <a:pt x="286" y="9699"/>
                  </a:cubicBezTo>
                  <a:cubicBezTo>
                    <a:pt x="133" y="9699"/>
                    <a:pt x="0" y="9824"/>
                    <a:pt x="0" y="9988"/>
                  </a:cubicBezTo>
                  <a:lnTo>
                    <a:pt x="0" y="16064"/>
                  </a:lnTo>
                  <a:cubicBezTo>
                    <a:pt x="0" y="16218"/>
                    <a:pt x="127" y="16349"/>
                    <a:pt x="286" y="16349"/>
                  </a:cubicBezTo>
                  <a:lnTo>
                    <a:pt x="5983" y="16349"/>
                  </a:lnTo>
                  <a:cubicBezTo>
                    <a:pt x="6137" y="16349"/>
                    <a:pt x="6264" y="16223"/>
                    <a:pt x="6264" y="16064"/>
                  </a:cubicBezTo>
                  <a:lnTo>
                    <a:pt x="6264" y="15363"/>
                  </a:lnTo>
                  <a:lnTo>
                    <a:pt x="9549" y="15363"/>
                  </a:lnTo>
                  <a:cubicBezTo>
                    <a:pt x="9708" y="15363"/>
                    <a:pt x="9835" y="15236"/>
                    <a:pt x="9835" y="15078"/>
                  </a:cubicBezTo>
                  <a:lnTo>
                    <a:pt x="9835" y="14320"/>
                  </a:lnTo>
                  <a:cubicBezTo>
                    <a:pt x="9835" y="14161"/>
                    <a:pt x="9708" y="14035"/>
                    <a:pt x="9549" y="14035"/>
                  </a:cubicBezTo>
                  <a:lnTo>
                    <a:pt x="6264" y="14035"/>
                  </a:lnTo>
                  <a:lnTo>
                    <a:pt x="6264" y="13157"/>
                  </a:lnTo>
                  <a:lnTo>
                    <a:pt x="9549" y="13157"/>
                  </a:lnTo>
                  <a:cubicBezTo>
                    <a:pt x="9708" y="13157"/>
                    <a:pt x="9835" y="13030"/>
                    <a:pt x="9835" y="12876"/>
                  </a:cubicBezTo>
                  <a:lnTo>
                    <a:pt x="9835" y="12114"/>
                  </a:lnTo>
                  <a:cubicBezTo>
                    <a:pt x="9835" y="11955"/>
                    <a:pt x="9708" y="11829"/>
                    <a:pt x="9549" y="11829"/>
                  </a:cubicBezTo>
                  <a:lnTo>
                    <a:pt x="6264" y="11829"/>
                  </a:lnTo>
                  <a:lnTo>
                    <a:pt x="6264" y="10955"/>
                  </a:lnTo>
                  <a:lnTo>
                    <a:pt x="9549" y="10955"/>
                  </a:lnTo>
                  <a:cubicBezTo>
                    <a:pt x="9708" y="10955"/>
                    <a:pt x="9835" y="10829"/>
                    <a:pt x="9835" y="10675"/>
                  </a:cubicBezTo>
                  <a:lnTo>
                    <a:pt x="9835" y="9913"/>
                  </a:lnTo>
                  <a:cubicBezTo>
                    <a:pt x="9835" y="9754"/>
                    <a:pt x="9708" y="9628"/>
                    <a:pt x="9549" y="9628"/>
                  </a:cubicBezTo>
                  <a:lnTo>
                    <a:pt x="6264" y="9628"/>
                  </a:lnTo>
                  <a:lnTo>
                    <a:pt x="6264" y="8754"/>
                  </a:lnTo>
                  <a:lnTo>
                    <a:pt x="9549" y="8754"/>
                  </a:lnTo>
                  <a:cubicBezTo>
                    <a:pt x="9708" y="8754"/>
                    <a:pt x="9835" y="8627"/>
                    <a:pt x="9835" y="8469"/>
                  </a:cubicBezTo>
                  <a:lnTo>
                    <a:pt x="9835" y="7711"/>
                  </a:lnTo>
                  <a:cubicBezTo>
                    <a:pt x="9835" y="7552"/>
                    <a:pt x="9708" y="7426"/>
                    <a:pt x="9549" y="7426"/>
                  </a:cubicBezTo>
                  <a:lnTo>
                    <a:pt x="6264" y="7426"/>
                  </a:lnTo>
                  <a:lnTo>
                    <a:pt x="6264" y="7253"/>
                  </a:lnTo>
                  <a:cubicBezTo>
                    <a:pt x="6264" y="6949"/>
                    <a:pt x="6021" y="6706"/>
                    <a:pt x="5717" y="6706"/>
                  </a:cubicBezTo>
                  <a:lnTo>
                    <a:pt x="4558" y="6706"/>
                  </a:lnTo>
                  <a:lnTo>
                    <a:pt x="4558" y="4827"/>
                  </a:lnTo>
                  <a:cubicBezTo>
                    <a:pt x="4558" y="4813"/>
                    <a:pt x="4567" y="4804"/>
                    <a:pt x="4576" y="4804"/>
                  </a:cubicBezTo>
                  <a:lnTo>
                    <a:pt x="10419" y="4804"/>
                  </a:lnTo>
                  <a:cubicBezTo>
                    <a:pt x="10433" y="4804"/>
                    <a:pt x="10442" y="4813"/>
                    <a:pt x="10442" y="4827"/>
                  </a:cubicBezTo>
                  <a:lnTo>
                    <a:pt x="10442" y="6281"/>
                  </a:lnTo>
                  <a:cubicBezTo>
                    <a:pt x="10438" y="6417"/>
                    <a:pt x="10531" y="6538"/>
                    <a:pt x="10662" y="6566"/>
                  </a:cubicBezTo>
                  <a:cubicBezTo>
                    <a:pt x="10686" y="6572"/>
                    <a:pt x="10710" y="6575"/>
                    <a:pt x="10733" y="6575"/>
                  </a:cubicBezTo>
                  <a:cubicBezTo>
                    <a:pt x="10886" y="6575"/>
                    <a:pt x="11012" y="6449"/>
                    <a:pt x="11012" y="6290"/>
                  </a:cubicBezTo>
                  <a:lnTo>
                    <a:pt x="11012" y="4748"/>
                  </a:lnTo>
                  <a:cubicBezTo>
                    <a:pt x="11012" y="4463"/>
                    <a:pt x="10783" y="4234"/>
                    <a:pt x="10503" y="4234"/>
                  </a:cubicBezTo>
                  <a:lnTo>
                    <a:pt x="9835" y="4234"/>
                  </a:lnTo>
                  <a:lnTo>
                    <a:pt x="9835" y="3720"/>
                  </a:lnTo>
                  <a:cubicBezTo>
                    <a:pt x="9835" y="3439"/>
                    <a:pt x="9606" y="3210"/>
                    <a:pt x="9325" y="3210"/>
                  </a:cubicBezTo>
                  <a:lnTo>
                    <a:pt x="8904" y="3210"/>
                  </a:lnTo>
                  <a:lnTo>
                    <a:pt x="7787" y="1514"/>
                  </a:lnTo>
                  <a:lnTo>
                    <a:pt x="7787" y="294"/>
                  </a:lnTo>
                  <a:cubicBezTo>
                    <a:pt x="7787" y="158"/>
                    <a:pt x="7694" y="41"/>
                    <a:pt x="7563" y="9"/>
                  </a:cubicBezTo>
                  <a:cubicBezTo>
                    <a:pt x="7541" y="3"/>
                    <a:pt x="7519" y="1"/>
                    <a:pt x="7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8;p39">
              <a:extLst>
                <a:ext uri="{FF2B5EF4-FFF2-40B4-BE49-F238E27FC236}">
                  <a16:creationId xmlns:a16="http://schemas.microsoft.com/office/drawing/2014/main" id="{164C2DBB-BB8E-FB38-9BD8-E85BF8E55048}"/>
                </a:ext>
              </a:extLst>
            </p:cNvPr>
            <p:cNvSpPr/>
            <p:nvPr/>
          </p:nvSpPr>
          <p:spPr>
            <a:xfrm>
              <a:off x="1770700" y="1273000"/>
              <a:ext cx="388550" cy="54675"/>
            </a:xfrm>
            <a:custGeom>
              <a:avLst/>
              <a:gdLst/>
              <a:ahLst/>
              <a:cxnLst/>
              <a:rect l="l" t="t" r="r" b="b"/>
              <a:pathLst>
                <a:path w="15542" h="2187" extrusionOk="0">
                  <a:moveTo>
                    <a:pt x="1301" y="0"/>
                  </a:moveTo>
                  <a:cubicBezTo>
                    <a:pt x="1241" y="0"/>
                    <a:pt x="1178" y="22"/>
                    <a:pt x="1118" y="73"/>
                  </a:cubicBezTo>
                  <a:lnTo>
                    <a:pt x="108" y="900"/>
                  </a:lnTo>
                  <a:lnTo>
                    <a:pt x="104" y="905"/>
                  </a:lnTo>
                  <a:lnTo>
                    <a:pt x="99" y="905"/>
                  </a:lnTo>
                  <a:lnTo>
                    <a:pt x="94" y="909"/>
                  </a:lnTo>
                  <a:lnTo>
                    <a:pt x="90" y="919"/>
                  </a:lnTo>
                  <a:cubicBezTo>
                    <a:pt x="90" y="919"/>
                    <a:pt x="85" y="919"/>
                    <a:pt x="85" y="924"/>
                  </a:cubicBezTo>
                  <a:lnTo>
                    <a:pt x="80" y="928"/>
                  </a:lnTo>
                  <a:cubicBezTo>
                    <a:pt x="48" y="970"/>
                    <a:pt x="29" y="1022"/>
                    <a:pt x="29" y="1073"/>
                  </a:cubicBezTo>
                  <a:cubicBezTo>
                    <a:pt x="29" y="1073"/>
                    <a:pt x="29" y="1078"/>
                    <a:pt x="1" y="1078"/>
                  </a:cubicBezTo>
                  <a:cubicBezTo>
                    <a:pt x="15" y="1082"/>
                    <a:pt x="29" y="1082"/>
                    <a:pt x="43" y="1087"/>
                  </a:cubicBezTo>
                  <a:cubicBezTo>
                    <a:pt x="29" y="1087"/>
                    <a:pt x="29" y="1092"/>
                    <a:pt x="29" y="1096"/>
                  </a:cubicBezTo>
                  <a:cubicBezTo>
                    <a:pt x="29" y="1096"/>
                    <a:pt x="29" y="1101"/>
                    <a:pt x="43" y="1101"/>
                  </a:cubicBezTo>
                  <a:lnTo>
                    <a:pt x="1" y="1106"/>
                  </a:lnTo>
                  <a:lnTo>
                    <a:pt x="43" y="1115"/>
                  </a:lnTo>
                  <a:cubicBezTo>
                    <a:pt x="48" y="1171"/>
                    <a:pt x="66" y="1227"/>
                    <a:pt x="99" y="1279"/>
                  </a:cubicBezTo>
                  <a:lnTo>
                    <a:pt x="104" y="1283"/>
                  </a:lnTo>
                  <a:lnTo>
                    <a:pt x="108" y="1283"/>
                  </a:lnTo>
                  <a:cubicBezTo>
                    <a:pt x="108" y="1283"/>
                    <a:pt x="113" y="1288"/>
                    <a:pt x="141" y="1288"/>
                  </a:cubicBezTo>
                  <a:lnTo>
                    <a:pt x="1123" y="2115"/>
                  </a:lnTo>
                  <a:cubicBezTo>
                    <a:pt x="1183" y="2165"/>
                    <a:pt x="1246" y="2186"/>
                    <a:pt x="1306" y="2186"/>
                  </a:cubicBezTo>
                  <a:cubicBezTo>
                    <a:pt x="1537" y="2186"/>
                    <a:pt x="1717" y="1869"/>
                    <a:pt x="1483" y="1676"/>
                  </a:cubicBezTo>
                  <a:lnTo>
                    <a:pt x="1090" y="1363"/>
                  </a:lnTo>
                  <a:lnTo>
                    <a:pt x="14467" y="1363"/>
                  </a:lnTo>
                  <a:lnTo>
                    <a:pt x="14074" y="1676"/>
                  </a:lnTo>
                  <a:cubicBezTo>
                    <a:pt x="13854" y="1871"/>
                    <a:pt x="14031" y="2179"/>
                    <a:pt x="14260" y="2179"/>
                  </a:cubicBezTo>
                  <a:cubicBezTo>
                    <a:pt x="14317" y="2179"/>
                    <a:pt x="14377" y="2160"/>
                    <a:pt x="14434" y="2115"/>
                  </a:cubicBezTo>
                  <a:lnTo>
                    <a:pt x="15444" y="1288"/>
                  </a:lnTo>
                  <a:lnTo>
                    <a:pt x="15449" y="1283"/>
                  </a:lnTo>
                  <a:lnTo>
                    <a:pt x="15453" y="1279"/>
                  </a:lnTo>
                  <a:lnTo>
                    <a:pt x="15458" y="1274"/>
                  </a:lnTo>
                  <a:lnTo>
                    <a:pt x="15467" y="1288"/>
                  </a:lnTo>
                  <a:lnTo>
                    <a:pt x="15472" y="1283"/>
                  </a:lnTo>
                  <a:lnTo>
                    <a:pt x="15477" y="1279"/>
                  </a:lnTo>
                  <a:lnTo>
                    <a:pt x="15486" y="1265"/>
                  </a:lnTo>
                  <a:cubicBezTo>
                    <a:pt x="15523" y="1227"/>
                    <a:pt x="15533" y="1167"/>
                    <a:pt x="15509" y="1115"/>
                  </a:cubicBezTo>
                  <a:cubicBezTo>
                    <a:pt x="15542" y="1115"/>
                    <a:pt x="15542" y="1110"/>
                    <a:pt x="15542" y="1110"/>
                  </a:cubicBezTo>
                  <a:cubicBezTo>
                    <a:pt x="15542" y="1106"/>
                    <a:pt x="15542" y="1106"/>
                    <a:pt x="15542" y="1106"/>
                  </a:cubicBezTo>
                  <a:cubicBezTo>
                    <a:pt x="15542" y="1101"/>
                    <a:pt x="15542" y="1096"/>
                    <a:pt x="15542" y="1096"/>
                  </a:cubicBezTo>
                  <a:cubicBezTo>
                    <a:pt x="15542" y="1092"/>
                    <a:pt x="15542" y="1092"/>
                    <a:pt x="15542" y="1087"/>
                  </a:cubicBezTo>
                  <a:cubicBezTo>
                    <a:pt x="15542" y="1087"/>
                    <a:pt x="15542" y="1082"/>
                    <a:pt x="15542" y="1082"/>
                  </a:cubicBezTo>
                  <a:cubicBezTo>
                    <a:pt x="15533" y="1078"/>
                    <a:pt x="15519" y="1078"/>
                    <a:pt x="15509" y="1073"/>
                  </a:cubicBezTo>
                  <a:cubicBezTo>
                    <a:pt x="15533" y="1031"/>
                    <a:pt x="15528" y="975"/>
                    <a:pt x="15495" y="938"/>
                  </a:cubicBezTo>
                  <a:lnTo>
                    <a:pt x="15491" y="933"/>
                  </a:lnTo>
                  <a:lnTo>
                    <a:pt x="15486" y="928"/>
                  </a:lnTo>
                  <a:lnTo>
                    <a:pt x="15481" y="919"/>
                  </a:lnTo>
                  <a:lnTo>
                    <a:pt x="15477" y="914"/>
                  </a:lnTo>
                  <a:lnTo>
                    <a:pt x="15477" y="909"/>
                  </a:lnTo>
                  <a:cubicBezTo>
                    <a:pt x="15472" y="909"/>
                    <a:pt x="15472" y="905"/>
                    <a:pt x="15472" y="905"/>
                  </a:cubicBezTo>
                  <a:lnTo>
                    <a:pt x="15463" y="900"/>
                  </a:lnTo>
                  <a:lnTo>
                    <a:pt x="14458" y="73"/>
                  </a:lnTo>
                  <a:cubicBezTo>
                    <a:pt x="14398" y="26"/>
                    <a:pt x="14336" y="5"/>
                    <a:pt x="14277" y="5"/>
                  </a:cubicBezTo>
                  <a:cubicBezTo>
                    <a:pt x="14046" y="5"/>
                    <a:pt x="13866" y="318"/>
                    <a:pt x="14093" y="512"/>
                  </a:cubicBezTo>
                  <a:lnTo>
                    <a:pt x="14490" y="839"/>
                  </a:lnTo>
                  <a:lnTo>
                    <a:pt x="1081" y="839"/>
                  </a:lnTo>
                  <a:lnTo>
                    <a:pt x="1478" y="512"/>
                  </a:lnTo>
                  <a:cubicBezTo>
                    <a:pt x="1712" y="319"/>
                    <a:pt x="153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9;p39">
              <a:extLst>
                <a:ext uri="{FF2B5EF4-FFF2-40B4-BE49-F238E27FC236}">
                  <a16:creationId xmlns:a16="http://schemas.microsoft.com/office/drawing/2014/main" id="{A697947F-55B6-7E12-4E41-FE65E3BF7116}"/>
                </a:ext>
              </a:extLst>
            </p:cNvPr>
            <p:cNvSpPr/>
            <p:nvPr/>
          </p:nvSpPr>
          <p:spPr>
            <a:xfrm>
              <a:off x="1718375" y="842900"/>
              <a:ext cx="60600" cy="400500"/>
            </a:xfrm>
            <a:custGeom>
              <a:avLst/>
              <a:gdLst/>
              <a:ahLst/>
              <a:cxnLst/>
              <a:rect l="l" t="t" r="r" b="b"/>
              <a:pathLst>
                <a:path w="2424" h="16020" extrusionOk="0">
                  <a:moveTo>
                    <a:pt x="1208" y="1"/>
                  </a:moveTo>
                  <a:cubicBezTo>
                    <a:pt x="1135" y="1"/>
                    <a:pt x="1061" y="29"/>
                    <a:pt x="1005" y="86"/>
                  </a:cubicBezTo>
                  <a:lnTo>
                    <a:pt x="1000" y="90"/>
                  </a:lnTo>
                  <a:cubicBezTo>
                    <a:pt x="1000" y="95"/>
                    <a:pt x="996" y="100"/>
                    <a:pt x="991" y="105"/>
                  </a:cubicBezTo>
                  <a:lnTo>
                    <a:pt x="164" y="1114"/>
                  </a:lnTo>
                  <a:cubicBezTo>
                    <a:pt x="0" y="1329"/>
                    <a:pt x="188" y="1573"/>
                    <a:pt x="395" y="1573"/>
                  </a:cubicBezTo>
                  <a:cubicBezTo>
                    <a:pt x="466" y="1573"/>
                    <a:pt x="540" y="1544"/>
                    <a:pt x="603" y="1474"/>
                  </a:cubicBezTo>
                  <a:lnTo>
                    <a:pt x="935" y="1077"/>
                  </a:lnTo>
                  <a:lnTo>
                    <a:pt x="935" y="14940"/>
                  </a:lnTo>
                  <a:lnTo>
                    <a:pt x="603" y="14547"/>
                  </a:lnTo>
                  <a:cubicBezTo>
                    <a:pt x="540" y="14476"/>
                    <a:pt x="466" y="14446"/>
                    <a:pt x="394" y="14446"/>
                  </a:cubicBezTo>
                  <a:cubicBezTo>
                    <a:pt x="188" y="14446"/>
                    <a:pt x="1" y="14692"/>
                    <a:pt x="164" y="14907"/>
                  </a:cubicBezTo>
                  <a:lnTo>
                    <a:pt x="991" y="15917"/>
                  </a:lnTo>
                  <a:lnTo>
                    <a:pt x="996" y="15921"/>
                  </a:lnTo>
                  <a:lnTo>
                    <a:pt x="1000" y="15926"/>
                  </a:lnTo>
                  <a:lnTo>
                    <a:pt x="1000" y="15931"/>
                  </a:lnTo>
                  <a:lnTo>
                    <a:pt x="1010" y="15931"/>
                  </a:lnTo>
                  <a:lnTo>
                    <a:pt x="1019" y="15940"/>
                  </a:lnTo>
                  <a:lnTo>
                    <a:pt x="1024" y="15945"/>
                  </a:lnTo>
                  <a:cubicBezTo>
                    <a:pt x="1055" y="15972"/>
                    <a:pt x="1093" y="15983"/>
                    <a:pt x="1132" y="15983"/>
                  </a:cubicBezTo>
                  <a:cubicBezTo>
                    <a:pt x="1140" y="15983"/>
                    <a:pt x="1147" y="15983"/>
                    <a:pt x="1154" y="15982"/>
                  </a:cubicBezTo>
                  <a:cubicBezTo>
                    <a:pt x="1154" y="15996"/>
                    <a:pt x="1159" y="15996"/>
                    <a:pt x="1159" y="16001"/>
                  </a:cubicBezTo>
                  <a:lnTo>
                    <a:pt x="1192" y="16001"/>
                  </a:lnTo>
                  <a:cubicBezTo>
                    <a:pt x="1197" y="16001"/>
                    <a:pt x="1201" y="16001"/>
                    <a:pt x="1206" y="16020"/>
                  </a:cubicBezTo>
                  <a:cubicBezTo>
                    <a:pt x="1206" y="15996"/>
                    <a:pt x="1211" y="15996"/>
                    <a:pt x="1211" y="15996"/>
                  </a:cubicBezTo>
                  <a:lnTo>
                    <a:pt x="1239" y="15996"/>
                  </a:lnTo>
                  <a:cubicBezTo>
                    <a:pt x="1271" y="15991"/>
                    <a:pt x="1309" y="15977"/>
                    <a:pt x="1337" y="15959"/>
                  </a:cubicBezTo>
                  <a:lnTo>
                    <a:pt x="1351" y="15959"/>
                  </a:lnTo>
                  <a:cubicBezTo>
                    <a:pt x="1369" y="15945"/>
                    <a:pt x="1384" y="15931"/>
                    <a:pt x="1398" y="15912"/>
                  </a:cubicBezTo>
                  <a:lnTo>
                    <a:pt x="2229" y="14907"/>
                  </a:lnTo>
                  <a:cubicBezTo>
                    <a:pt x="2332" y="14795"/>
                    <a:pt x="2332" y="14613"/>
                    <a:pt x="2220" y="14505"/>
                  </a:cubicBezTo>
                  <a:cubicBezTo>
                    <a:pt x="2168" y="14463"/>
                    <a:pt x="2104" y="14442"/>
                    <a:pt x="2041" y="14442"/>
                  </a:cubicBezTo>
                  <a:cubicBezTo>
                    <a:pt x="1957" y="14442"/>
                    <a:pt x="1874" y="14478"/>
                    <a:pt x="1818" y="14547"/>
                  </a:cubicBezTo>
                  <a:lnTo>
                    <a:pt x="1505" y="14940"/>
                  </a:lnTo>
                  <a:lnTo>
                    <a:pt x="1505" y="1077"/>
                  </a:lnTo>
                  <a:lnTo>
                    <a:pt x="1818" y="1474"/>
                  </a:lnTo>
                  <a:cubicBezTo>
                    <a:pt x="1881" y="1545"/>
                    <a:pt x="1955" y="1575"/>
                    <a:pt x="2028" y="1575"/>
                  </a:cubicBezTo>
                  <a:cubicBezTo>
                    <a:pt x="2235" y="1575"/>
                    <a:pt x="2424" y="1329"/>
                    <a:pt x="2258" y="1114"/>
                  </a:cubicBezTo>
                  <a:cubicBezTo>
                    <a:pt x="1374" y="44"/>
                    <a:pt x="1430" y="90"/>
                    <a:pt x="1365" y="48"/>
                  </a:cubicBezTo>
                  <a:cubicBezTo>
                    <a:pt x="1317" y="17"/>
                    <a:pt x="1262" y="1"/>
                    <a:pt x="1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647;p42">
            <a:extLst>
              <a:ext uri="{FF2B5EF4-FFF2-40B4-BE49-F238E27FC236}">
                <a16:creationId xmlns:a16="http://schemas.microsoft.com/office/drawing/2014/main" id="{8E036408-C565-2BFE-C231-166466AADEB9}"/>
              </a:ext>
            </a:extLst>
          </p:cNvPr>
          <p:cNvSpPr txBox="1">
            <a:spLocks/>
          </p:cNvSpPr>
          <p:nvPr/>
        </p:nvSpPr>
        <p:spPr>
          <a:xfrm>
            <a:off x="4737626" y="1181104"/>
            <a:ext cx="3412966" cy="11578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algn="l"/>
            <a:r>
              <a:rPr lang="en" b="1"/>
              <a:t>PRE-PROCESSING</a:t>
            </a:r>
          </a:p>
          <a:p>
            <a:pPr algn="l"/>
            <a:endParaRPr lang="en" b="1"/>
          </a:p>
          <a:p>
            <a:pPr marL="171450" indent="-171450" algn="l">
              <a:buFont typeface="Arial"/>
              <a:buChar char="•"/>
            </a:pPr>
            <a:r>
              <a:rPr lang="en"/>
              <a:t>Separated month column with the format "YYYY-MM" into 2 separate columns month and year</a:t>
            </a:r>
          </a:p>
          <a:p>
            <a:pPr marL="171450" indent="-171450" algn="l">
              <a:buFont typeface="Arial"/>
              <a:buChar char="•"/>
            </a:pPr>
            <a:r>
              <a:rPr lang="en"/>
              <a:t>Created additional column "remaining lease", derived from the lease commencement date and transaction year</a:t>
            </a:r>
          </a:p>
        </p:txBody>
      </p:sp>
      <p:pic>
        <p:nvPicPr>
          <p:cNvPr id="5" name="Picture 5" descr="Table&#10;&#10;Description automatically generated">
            <a:extLst>
              <a:ext uri="{FF2B5EF4-FFF2-40B4-BE49-F238E27FC236}">
                <a16:creationId xmlns:a16="http://schemas.microsoft.com/office/drawing/2014/main" id="{497C2FEF-A745-3F3D-0F03-8D7A50CCF529}"/>
              </a:ext>
            </a:extLst>
          </p:cNvPr>
          <p:cNvPicPr>
            <a:picLocks noChangeAspect="1"/>
          </p:cNvPicPr>
          <p:nvPr/>
        </p:nvPicPr>
        <p:blipFill>
          <a:blip r:embed="rId3"/>
          <a:stretch>
            <a:fillRect/>
          </a:stretch>
        </p:blipFill>
        <p:spPr>
          <a:xfrm>
            <a:off x="474797" y="1761596"/>
            <a:ext cx="3663175" cy="2215538"/>
          </a:xfrm>
          <a:prstGeom prst="rect">
            <a:avLst/>
          </a:prstGeom>
        </p:spPr>
      </p:pic>
      <p:sp>
        <p:nvSpPr>
          <p:cNvPr id="8" name="Rectangle 7">
            <a:extLst>
              <a:ext uri="{FF2B5EF4-FFF2-40B4-BE49-F238E27FC236}">
                <a16:creationId xmlns:a16="http://schemas.microsoft.com/office/drawing/2014/main" id="{807E9D4C-6BD3-CEDC-9C59-89054F6F89B6}"/>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rPr>
              <a:t>Eugene</a:t>
            </a:r>
            <a:endParaRPr lang="en-US">
              <a:solidFill>
                <a:srgbClr val="F4F4F4"/>
              </a:solidFill>
            </a:endParaRPr>
          </a:p>
        </p:txBody>
      </p:sp>
      <p:pic>
        <p:nvPicPr>
          <p:cNvPr id="4" name="Picture 6" descr="Table&#10;&#10;Description automatically generated">
            <a:extLst>
              <a:ext uri="{FF2B5EF4-FFF2-40B4-BE49-F238E27FC236}">
                <a16:creationId xmlns:a16="http://schemas.microsoft.com/office/drawing/2014/main" id="{69F0F0AE-7E9C-7318-3F33-68B4F15FC516}"/>
              </a:ext>
            </a:extLst>
          </p:cNvPr>
          <p:cNvPicPr>
            <a:picLocks noChangeAspect="1"/>
          </p:cNvPicPr>
          <p:nvPr/>
        </p:nvPicPr>
        <p:blipFill>
          <a:blip r:embed="rId4"/>
          <a:stretch>
            <a:fillRect/>
          </a:stretch>
        </p:blipFill>
        <p:spPr>
          <a:xfrm>
            <a:off x="4775510" y="3379113"/>
            <a:ext cx="3593480" cy="622488"/>
          </a:xfrm>
          <a:prstGeom prst="rect">
            <a:avLst/>
          </a:prstGeom>
        </p:spPr>
      </p:pic>
      <p:sp>
        <p:nvSpPr>
          <p:cNvPr id="10" name="Google Shape;571;p39">
            <a:extLst>
              <a:ext uri="{FF2B5EF4-FFF2-40B4-BE49-F238E27FC236}">
                <a16:creationId xmlns:a16="http://schemas.microsoft.com/office/drawing/2014/main" id="{9A5D0232-471D-179C-52B9-EC3984B3F2B2}"/>
              </a:ext>
            </a:extLst>
          </p:cNvPr>
          <p:cNvSpPr txBox="1">
            <a:spLocks/>
          </p:cNvSpPr>
          <p:nvPr/>
        </p:nvSpPr>
        <p:spPr>
          <a:xfrm>
            <a:off x="3872166" y="2926713"/>
            <a:ext cx="2835300" cy="476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r>
              <a:rPr lang="en" b="1"/>
              <a:t>New variables:</a:t>
            </a:r>
            <a:endParaRPr lang="en-US"/>
          </a:p>
        </p:txBody>
      </p:sp>
    </p:spTree>
    <p:extLst>
      <p:ext uri="{BB962C8B-B14F-4D97-AF65-F5344CB8AC3E}">
        <p14:creationId xmlns:p14="http://schemas.microsoft.com/office/powerpoint/2010/main" val="211426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9"/>
          <p:cNvSpPr txBox="1">
            <a:spLocks noGrp="1"/>
          </p:cNvSpPr>
          <p:nvPr>
            <p:ph type="ctrTitle" idx="15"/>
          </p:nvPr>
        </p:nvSpPr>
        <p:spPr>
          <a:xfrm>
            <a:off x="610477" y="371745"/>
            <a:ext cx="3310102" cy="941052"/>
          </a:xfrm>
          <a:prstGeom prst="rect">
            <a:avLst/>
          </a:prstGeom>
        </p:spPr>
        <p:txBody>
          <a:bodyPr spcFirstLastPara="1" wrap="square" lIns="91425" tIns="91425" rIns="91425" bIns="91425" anchor="t" anchorCtr="0">
            <a:noAutofit/>
          </a:bodyPr>
          <a:lstStyle/>
          <a:p>
            <a:r>
              <a:rPr lang="en"/>
              <a:t>DATA PRE-PROCESSING</a:t>
            </a:r>
            <a:endParaRPr/>
          </a:p>
        </p:txBody>
      </p:sp>
      <p:sp>
        <p:nvSpPr>
          <p:cNvPr id="569" name="Google Shape;569;p39"/>
          <p:cNvSpPr txBox="1">
            <a:spLocks noGrp="1"/>
          </p:cNvSpPr>
          <p:nvPr>
            <p:ph type="ctrTitle" idx="2"/>
          </p:nvPr>
        </p:nvSpPr>
        <p:spPr>
          <a:xfrm>
            <a:off x="118201" y="1045993"/>
            <a:ext cx="2955900" cy="476400"/>
          </a:xfrm>
          <a:prstGeom prst="rect">
            <a:avLst/>
          </a:prstGeom>
        </p:spPr>
        <p:txBody>
          <a:bodyPr spcFirstLastPara="1" wrap="square" lIns="91425" tIns="91425" rIns="91425" bIns="91425" anchor="b" anchorCtr="0">
            <a:noAutofit/>
          </a:bodyPr>
          <a:lstStyle/>
          <a:p>
            <a:r>
              <a:rPr lang="en" b="1"/>
              <a:t>Yahoo Finance Dataset</a:t>
            </a:r>
            <a:endParaRPr lang="en-US" b="1"/>
          </a:p>
        </p:txBody>
      </p:sp>
      <p:cxnSp>
        <p:nvCxnSpPr>
          <p:cNvPr id="612" name="Google Shape;612;p39"/>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pic>
        <p:nvPicPr>
          <p:cNvPr id="30" name="Picture 30">
            <a:extLst>
              <a:ext uri="{FF2B5EF4-FFF2-40B4-BE49-F238E27FC236}">
                <a16:creationId xmlns:a16="http://schemas.microsoft.com/office/drawing/2014/main" id="{100ACDCE-4253-D3F6-9EAB-506FC6278156}"/>
              </a:ext>
            </a:extLst>
          </p:cNvPr>
          <p:cNvPicPr>
            <a:picLocks noChangeAspect="1"/>
          </p:cNvPicPr>
          <p:nvPr/>
        </p:nvPicPr>
        <p:blipFill>
          <a:blip r:embed="rId3"/>
          <a:stretch>
            <a:fillRect/>
          </a:stretch>
        </p:blipFill>
        <p:spPr>
          <a:xfrm>
            <a:off x="2791385" y="1034181"/>
            <a:ext cx="558053" cy="558053"/>
          </a:xfrm>
          <a:prstGeom prst="rect">
            <a:avLst/>
          </a:prstGeom>
        </p:spPr>
      </p:pic>
      <p:sp>
        <p:nvSpPr>
          <p:cNvPr id="8" name="TextBox 7">
            <a:extLst>
              <a:ext uri="{FF2B5EF4-FFF2-40B4-BE49-F238E27FC236}">
                <a16:creationId xmlns:a16="http://schemas.microsoft.com/office/drawing/2014/main" id="{1B1A7417-9C20-848D-E4CE-84159226B322}"/>
              </a:ext>
            </a:extLst>
          </p:cNvPr>
          <p:cNvSpPr txBox="1"/>
          <p:nvPr/>
        </p:nvSpPr>
        <p:spPr>
          <a:xfrm>
            <a:off x="4868563" y="1164109"/>
            <a:ext cx="366995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dk1"/>
                </a:solidFill>
                <a:latin typeface="Abel"/>
              </a:rPr>
              <a:t>PRE-PROCESSING</a:t>
            </a:r>
          </a:p>
          <a:p>
            <a:endParaRPr lang="en-US" b="1">
              <a:solidFill>
                <a:schemeClr val="dk1"/>
              </a:solidFill>
              <a:latin typeface="Abel"/>
            </a:endParaRPr>
          </a:p>
          <a:p>
            <a:endParaRPr lang="en-US" b="1">
              <a:solidFill>
                <a:schemeClr val="dk1"/>
              </a:solidFill>
              <a:latin typeface="Abel"/>
              <a:sym typeface="Abel"/>
            </a:endParaRPr>
          </a:p>
          <a:p>
            <a:pPr marL="285750" indent="-285750">
              <a:buChar char="•"/>
            </a:pPr>
            <a:r>
              <a:rPr lang="en-US">
                <a:solidFill>
                  <a:schemeClr val="dk1"/>
                </a:solidFill>
                <a:latin typeface="Abel"/>
                <a:sym typeface="Abel"/>
              </a:rPr>
              <a:t>Kept only Adjusted Close Price for 10Y Treasury Rates (^TNX), Straits Times (^GSPC) and S&amp;P500 Index (^STI)</a:t>
            </a:r>
            <a:endParaRPr lang="en-US">
              <a:solidFill>
                <a:schemeClr val="dk1"/>
              </a:solidFill>
              <a:latin typeface="Abel"/>
            </a:endParaRPr>
          </a:p>
          <a:p>
            <a:pPr marL="285750" indent="-285750">
              <a:buChar char="•"/>
            </a:pPr>
            <a:r>
              <a:rPr lang="en-US">
                <a:solidFill>
                  <a:schemeClr val="dk1"/>
                </a:solidFill>
                <a:latin typeface="Abel"/>
                <a:sym typeface="Abel"/>
              </a:rPr>
              <a:t>For historical data, we kept the last data point of every month to be aligned with the labelling of the Resale Transaction Data. </a:t>
            </a:r>
            <a:endParaRPr lang="en-US">
              <a:solidFill>
                <a:schemeClr val="dk1"/>
              </a:solidFill>
              <a:latin typeface="Abel"/>
            </a:endParaRPr>
          </a:p>
          <a:p>
            <a:pPr marL="285750" indent="-285750">
              <a:buChar char="•"/>
            </a:pPr>
            <a:r>
              <a:rPr lang="en-US">
                <a:solidFill>
                  <a:schemeClr val="dk1"/>
                </a:solidFill>
                <a:latin typeface="Abel"/>
                <a:sym typeface="Abel"/>
              </a:rPr>
              <a:t>For the current month, we use the latest available data point which would be updated every day. </a:t>
            </a:r>
            <a:endParaRPr lang="en-US">
              <a:solidFill>
                <a:schemeClr val="dk1"/>
              </a:solidFill>
              <a:latin typeface="Abel"/>
            </a:endParaRPr>
          </a:p>
        </p:txBody>
      </p:sp>
      <p:pic>
        <p:nvPicPr>
          <p:cNvPr id="2" name="Picture 2" descr="Text&#10;&#10;Description automatically generated">
            <a:extLst>
              <a:ext uri="{FF2B5EF4-FFF2-40B4-BE49-F238E27FC236}">
                <a16:creationId xmlns:a16="http://schemas.microsoft.com/office/drawing/2014/main" id="{0EB7FC24-9363-CD05-99E7-5A4042DF0F52}"/>
              </a:ext>
            </a:extLst>
          </p:cNvPr>
          <p:cNvPicPr>
            <a:picLocks noChangeAspect="1"/>
          </p:cNvPicPr>
          <p:nvPr/>
        </p:nvPicPr>
        <p:blipFill>
          <a:blip r:embed="rId4"/>
          <a:stretch>
            <a:fillRect/>
          </a:stretch>
        </p:blipFill>
        <p:spPr>
          <a:xfrm>
            <a:off x="380069" y="1843230"/>
            <a:ext cx="3764955" cy="843283"/>
          </a:xfrm>
          <a:prstGeom prst="rect">
            <a:avLst/>
          </a:prstGeom>
        </p:spPr>
      </p:pic>
      <p:sp>
        <p:nvSpPr>
          <p:cNvPr id="5" name="Rectangle 4">
            <a:extLst>
              <a:ext uri="{FF2B5EF4-FFF2-40B4-BE49-F238E27FC236}">
                <a16:creationId xmlns:a16="http://schemas.microsoft.com/office/drawing/2014/main" id="{8F4C2663-18DF-AA06-42AB-1DB98CD04235}"/>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rPr>
              <a:t>Eugene</a:t>
            </a:r>
            <a:endParaRPr lang="en-US">
              <a:solidFill>
                <a:srgbClr val="F4F4F4"/>
              </a:solidFill>
            </a:endParaRPr>
          </a:p>
        </p:txBody>
      </p:sp>
    </p:spTree>
    <p:extLst>
      <p:ext uri="{BB962C8B-B14F-4D97-AF65-F5344CB8AC3E}">
        <p14:creationId xmlns:p14="http://schemas.microsoft.com/office/powerpoint/2010/main" val="4256054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9"/>
          <p:cNvSpPr txBox="1">
            <a:spLocks noGrp="1"/>
          </p:cNvSpPr>
          <p:nvPr>
            <p:ph type="ctrTitle" idx="15"/>
          </p:nvPr>
        </p:nvSpPr>
        <p:spPr>
          <a:xfrm>
            <a:off x="610477" y="371745"/>
            <a:ext cx="3155643" cy="941052"/>
          </a:xfrm>
          <a:prstGeom prst="rect">
            <a:avLst/>
          </a:prstGeom>
        </p:spPr>
        <p:txBody>
          <a:bodyPr spcFirstLastPara="1" wrap="square" lIns="91425" tIns="91425" rIns="91425" bIns="91425" anchor="t" anchorCtr="0">
            <a:noAutofit/>
          </a:bodyPr>
          <a:lstStyle/>
          <a:p>
            <a:r>
              <a:rPr lang="en"/>
              <a:t>DATA PRE-PROCESSING</a:t>
            </a:r>
            <a:endParaRPr/>
          </a:p>
        </p:txBody>
      </p:sp>
      <p:sp>
        <p:nvSpPr>
          <p:cNvPr id="575" name="Google Shape;575;p39"/>
          <p:cNvSpPr txBox="1">
            <a:spLocks noGrp="1"/>
          </p:cNvSpPr>
          <p:nvPr>
            <p:ph type="ctrTitle" idx="6"/>
          </p:nvPr>
        </p:nvSpPr>
        <p:spPr>
          <a:xfrm>
            <a:off x="-100362" y="990801"/>
            <a:ext cx="4234532" cy="644700"/>
          </a:xfrm>
          <a:prstGeom prst="rect">
            <a:avLst/>
          </a:prstGeom>
        </p:spPr>
        <p:txBody>
          <a:bodyPr spcFirstLastPara="1" wrap="square" lIns="91425" tIns="91425" rIns="91425" bIns="91425" anchor="b" anchorCtr="0">
            <a:noAutofit/>
          </a:bodyPr>
          <a:lstStyle/>
          <a:p>
            <a:r>
              <a:rPr lang="en" b="1"/>
              <a:t>BTO (Build-To-Order) Price ranges dataset</a:t>
            </a:r>
            <a:endParaRPr lang="en-US" b="1"/>
          </a:p>
        </p:txBody>
      </p:sp>
      <p:cxnSp>
        <p:nvCxnSpPr>
          <p:cNvPr id="612" name="Google Shape;612;p39"/>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pic>
        <p:nvPicPr>
          <p:cNvPr id="32" name="Picture 32">
            <a:extLst>
              <a:ext uri="{FF2B5EF4-FFF2-40B4-BE49-F238E27FC236}">
                <a16:creationId xmlns:a16="http://schemas.microsoft.com/office/drawing/2014/main" id="{FD6D6F79-42FF-BEC8-EE9D-46CFAC19ABCC}"/>
              </a:ext>
            </a:extLst>
          </p:cNvPr>
          <p:cNvPicPr>
            <a:picLocks noChangeAspect="1"/>
          </p:cNvPicPr>
          <p:nvPr/>
        </p:nvPicPr>
        <p:blipFill>
          <a:blip r:embed="rId3"/>
          <a:stretch>
            <a:fillRect/>
          </a:stretch>
        </p:blipFill>
        <p:spPr>
          <a:xfrm>
            <a:off x="3622890" y="1036906"/>
            <a:ext cx="535643" cy="558055"/>
          </a:xfrm>
          <a:prstGeom prst="rect">
            <a:avLst/>
          </a:prstGeom>
        </p:spPr>
      </p:pic>
      <p:sp>
        <p:nvSpPr>
          <p:cNvPr id="9" name="TextBox 8">
            <a:extLst>
              <a:ext uri="{FF2B5EF4-FFF2-40B4-BE49-F238E27FC236}">
                <a16:creationId xmlns:a16="http://schemas.microsoft.com/office/drawing/2014/main" id="{DDEB8255-C852-EDC2-27DC-AF8D6F8F2713}"/>
              </a:ext>
            </a:extLst>
          </p:cNvPr>
          <p:cNvSpPr txBox="1"/>
          <p:nvPr/>
        </p:nvSpPr>
        <p:spPr>
          <a:xfrm>
            <a:off x="4744995" y="1288933"/>
            <a:ext cx="31602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dk1"/>
                </a:solidFill>
                <a:latin typeface="Abel"/>
              </a:rPr>
              <a:t>PRE-PROCESSING</a:t>
            </a:r>
          </a:p>
          <a:p>
            <a:endParaRPr lang="en-US" b="1">
              <a:solidFill>
                <a:schemeClr val="dk1"/>
              </a:solidFill>
              <a:latin typeface="Abel"/>
              <a:sym typeface="Abel"/>
            </a:endParaRPr>
          </a:p>
          <a:p>
            <a:pPr marL="285750" indent="-285750">
              <a:buChar char="•"/>
            </a:pPr>
            <a:r>
              <a:rPr lang="en-US">
                <a:solidFill>
                  <a:schemeClr val="dk1"/>
                </a:solidFill>
                <a:latin typeface="Abel"/>
                <a:sym typeface="Abel"/>
              </a:rPr>
              <a:t>Removed rows where data was $0 for all price columns</a:t>
            </a:r>
            <a:endParaRPr lang="en-US">
              <a:solidFill>
                <a:schemeClr val="dk1"/>
              </a:solidFill>
              <a:latin typeface="Abel"/>
            </a:endParaRPr>
          </a:p>
        </p:txBody>
      </p:sp>
      <p:pic>
        <p:nvPicPr>
          <p:cNvPr id="10" name="Picture 10" descr="Graphical user interface, text, application, chat or text message&#10;&#10;Description automatically generated">
            <a:extLst>
              <a:ext uri="{FF2B5EF4-FFF2-40B4-BE49-F238E27FC236}">
                <a16:creationId xmlns:a16="http://schemas.microsoft.com/office/drawing/2014/main" id="{2DAA75B3-15C3-1599-1FBD-45BCF31F7D5E}"/>
              </a:ext>
            </a:extLst>
          </p:cNvPr>
          <p:cNvPicPr>
            <a:picLocks noChangeAspect="1"/>
          </p:cNvPicPr>
          <p:nvPr/>
        </p:nvPicPr>
        <p:blipFill>
          <a:blip r:embed="rId4"/>
          <a:stretch>
            <a:fillRect/>
          </a:stretch>
        </p:blipFill>
        <p:spPr>
          <a:xfrm>
            <a:off x="4744996" y="2403034"/>
            <a:ext cx="4339281" cy="479461"/>
          </a:xfrm>
          <a:prstGeom prst="rect">
            <a:avLst/>
          </a:prstGeom>
        </p:spPr>
      </p:pic>
      <p:sp>
        <p:nvSpPr>
          <p:cNvPr id="11" name="Rectangle 10">
            <a:extLst>
              <a:ext uri="{FF2B5EF4-FFF2-40B4-BE49-F238E27FC236}">
                <a16:creationId xmlns:a16="http://schemas.microsoft.com/office/drawing/2014/main" id="{30DF2D46-5810-3A84-EC02-738203F974CA}"/>
              </a:ext>
            </a:extLst>
          </p:cNvPr>
          <p:cNvSpPr/>
          <p:nvPr/>
        </p:nvSpPr>
        <p:spPr>
          <a:xfrm>
            <a:off x="4742657" y="2756789"/>
            <a:ext cx="4335162" cy="12356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 name="Picture 2" descr="Table&#10;&#10;Description automatically generated">
            <a:extLst>
              <a:ext uri="{FF2B5EF4-FFF2-40B4-BE49-F238E27FC236}">
                <a16:creationId xmlns:a16="http://schemas.microsoft.com/office/drawing/2014/main" id="{C5EBA802-C9CF-2460-4756-D1CCC0B272C8}"/>
              </a:ext>
            </a:extLst>
          </p:cNvPr>
          <p:cNvPicPr>
            <a:picLocks noChangeAspect="1"/>
          </p:cNvPicPr>
          <p:nvPr/>
        </p:nvPicPr>
        <p:blipFill>
          <a:blip r:embed="rId5"/>
          <a:stretch>
            <a:fillRect/>
          </a:stretch>
        </p:blipFill>
        <p:spPr>
          <a:xfrm>
            <a:off x="622622" y="1769188"/>
            <a:ext cx="3509846" cy="2105046"/>
          </a:xfrm>
          <a:prstGeom prst="rect">
            <a:avLst/>
          </a:prstGeom>
        </p:spPr>
      </p:pic>
      <p:sp>
        <p:nvSpPr>
          <p:cNvPr id="5" name="Rectangle 4">
            <a:extLst>
              <a:ext uri="{FF2B5EF4-FFF2-40B4-BE49-F238E27FC236}">
                <a16:creationId xmlns:a16="http://schemas.microsoft.com/office/drawing/2014/main" id="{2E44A4FC-E2BE-3D2D-4BCD-55D4DE3C6096}"/>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rPr>
              <a:t>Eugene</a:t>
            </a:r>
            <a:endParaRPr lang="en-US">
              <a:solidFill>
                <a:srgbClr val="F4F4F4"/>
              </a:solidFill>
            </a:endParaRPr>
          </a:p>
        </p:txBody>
      </p:sp>
    </p:spTree>
    <p:extLst>
      <p:ext uri="{BB962C8B-B14F-4D97-AF65-F5344CB8AC3E}">
        <p14:creationId xmlns:p14="http://schemas.microsoft.com/office/powerpoint/2010/main" val="149291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ctrTitle" idx="2"/>
          </p:nvPr>
        </p:nvSpPr>
        <p:spPr>
          <a:xfrm>
            <a:off x="610477" y="371745"/>
            <a:ext cx="2558400" cy="946200"/>
          </a:xfrm>
          <a:prstGeom prst="rect">
            <a:avLst/>
          </a:prstGeom>
        </p:spPr>
        <p:txBody>
          <a:bodyPr spcFirstLastPara="1" wrap="square" lIns="91425" tIns="91425" rIns="91425" bIns="91425" anchor="t" anchorCtr="0">
            <a:noAutofit/>
          </a:bodyPr>
          <a:lstStyle/>
          <a:p>
            <a:r>
              <a:rPr lang="en-US"/>
              <a:t>DATA PIPELINE</a:t>
            </a:r>
          </a:p>
        </p:txBody>
      </p:sp>
      <p:cxnSp>
        <p:nvCxnSpPr>
          <p:cNvPr id="641" name="Google Shape;641;p4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pic>
        <p:nvPicPr>
          <p:cNvPr id="18" name="Picture 17">
            <a:extLst>
              <a:ext uri="{FF2B5EF4-FFF2-40B4-BE49-F238E27FC236}">
                <a16:creationId xmlns:a16="http://schemas.microsoft.com/office/drawing/2014/main" id="{97724CA7-B1B0-03D9-2BEA-DDE9E8B3A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252044"/>
            <a:ext cx="5943600" cy="3182620"/>
          </a:xfrm>
          <a:prstGeom prst="rect">
            <a:avLst/>
          </a:prstGeom>
        </p:spPr>
      </p:pic>
      <p:sp>
        <p:nvSpPr>
          <p:cNvPr id="3" name="Rectangle 2">
            <a:extLst>
              <a:ext uri="{FF2B5EF4-FFF2-40B4-BE49-F238E27FC236}">
                <a16:creationId xmlns:a16="http://schemas.microsoft.com/office/drawing/2014/main" id="{F85A6279-ED4E-1734-259B-FC8C02079D28}"/>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Wai Kit</a:t>
            </a:r>
          </a:p>
        </p:txBody>
      </p:sp>
    </p:spTree>
    <p:extLst>
      <p:ext uri="{BB962C8B-B14F-4D97-AF65-F5344CB8AC3E}">
        <p14:creationId xmlns:p14="http://schemas.microsoft.com/office/powerpoint/2010/main" val="138842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ctrTitle" idx="2"/>
          </p:nvPr>
        </p:nvSpPr>
        <p:spPr>
          <a:xfrm>
            <a:off x="610477" y="371745"/>
            <a:ext cx="2558400" cy="946200"/>
          </a:xfrm>
          <a:prstGeom prst="rect">
            <a:avLst/>
          </a:prstGeom>
        </p:spPr>
        <p:txBody>
          <a:bodyPr spcFirstLastPara="1" wrap="square" lIns="91425" tIns="91425" rIns="91425" bIns="91425" anchor="t" anchorCtr="0">
            <a:noAutofit/>
          </a:bodyPr>
          <a:lstStyle/>
          <a:p>
            <a:r>
              <a:rPr lang="en-US"/>
              <a:t>DATA PIPELINE</a:t>
            </a:r>
          </a:p>
        </p:txBody>
      </p:sp>
      <p:cxnSp>
        <p:nvCxnSpPr>
          <p:cNvPr id="641" name="Google Shape;641;p4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76998BBF-D5AB-A603-9E71-FE451E5ABB5D}"/>
              </a:ext>
            </a:extLst>
          </p:cNvPr>
          <p:cNvSpPr txBox="1"/>
          <p:nvPr/>
        </p:nvSpPr>
        <p:spPr>
          <a:xfrm>
            <a:off x="610477" y="1317945"/>
            <a:ext cx="7923038" cy="95410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Using Google Cloud Platform &amp; Tableau</a:t>
            </a:r>
          </a:p>
          <a:p>
            <a:pPr marL="285750" indent="-285750">
              <a:buFont typeface="Arial" panose="020B0604020202020204" pitchFamily="34" charset="0"/>
              <a:buChar char="•"/>
            </a:pPr>
            <a:r>
              <a:rPr lang="en-US"/>
              <a:t>Factors considered: scalability, integration, cost</a:t>
            </a:r>
          </a:p>
          <a:p>
            <a:pPr marL="285750" indent="-285750">
              <a:buFont typeface="Arial" panose="020B0604020202020204" pitchFamily="34" charset="0"/>
              <a:buChar char="•"/>
            </a:pPr>
            <a:r>
              <a:rPr lang="en-US" err="1"/>
              <a:t>BigQuery</a:t>
            </a:r>
            <a:r>
              <a:rPr lang="en-US"/>
              <a:t>, Google Cloud Storage &amp; Google Cloud Composer</a:t>
            </a:r>
          </a:p>
          <a:p>
            <a:pPr marL="285750" indent="-285750">
              <a:buFont typeface="Arial" panose="020B0604020202020204" pitchFamily="34" charset="0"/>
              <a:buChar char="•"/>
            </a:pPr>
            <a:endParaRPr lang="en-US"/>
          </a:p>
        </p:txBody>
      </p:sp>
      <p:grpSp>
        <p:nvGrpSpPr>
          <p:cNvPr id="8" name="Group 7">
            <a:extLst>
              <a:ext uri="{FF2B5EF4-FFF2-40B4-BE49-F238E27FC236}">
                <a16:creationId xmlns:a16="http://schemas.microsoft.com/office/drawing/2014/main" id="{32224653-12E2-E042-CCB6-9AC4CDB9D04D}"/>
              </a:ext>
            </a:extLst>
          </p:cNvPr>
          <p:cNvGrpSpPr/>
          <p:nvPr/>
        </p:nvGrpSpPr>
        <p:grpSpPr>
          <a:xfrm>
            <a:off x="1799976" y="2526694"/>
            <a:ext cx="5516217" cy="2343062"/>
            <a:chOff x="1799976" y="2693382"/>
            <a:chExt cx="5516217" cy="2343062"/>
          </a:xfrm>
        </p:grpSpPr>
        <p:grpSp>
          <p:nvGrpSpPr>
            <p:cNvPr id="5" name="Group 4">
              <a:extLst>
                <a:ext uri="{FF2B5EF4-FFF2-40B4-BE49-F238E27FC236}">
                  <a16:creationId xmlns:a16="http://schemas.microsoft.com/office/drawing/2014/main" id="{B6260F4B-81B7-2717-F3E2-67F890A02212}"/>
                </a:ext>
              </a:extLst>
            </p:cNvPr>
            <p:cNvGrpSpPr/>
            <p:nvPr/>
          </p:nvGrpSpPr>
          <p:grpSpPr>
            <a:xfrm>
              <a:off x="1828800" y="2693382"/>
              <a:ext cx="5486400" cy="1694867"/>
              <a:chOff x="1774135" y="2703321"/>
              <a:chExt cx="5486400" cy="1694867"/>
            </a:xfrm>
          </p:grpSpPr>
          <p:pic>
            <p:nvPicPr>
              <p:cNvPr id="3" name="Picture 3" descr="Logo&#10;&#10;Description automatically generated">
                <a:extLst>
                  <a:ext uri="{FF2B5EF4-FFF2-40B4-BE49-F238E27FC236}">
                    <a16:creationId xmlns:a16="http://schemas.microsoft.com/office/drawing/2014/main" id="{890AD8F6-6B72-DD78-80CC-8333BFAB7AE8}"/>
                  </a:ext>
                </a:extLst>
              </p:cNvPr>
              <p:cNvPicPr>
                <a:picLocks noChangeAspect="1"/>
              </p:cNvPicPr>
              <p:nvPr/>
            </p:nvPicPr>
            <p:blipFill>
              <a:blip r:embed="rId3"/>
              <a:stretch>
                <a:fillRect/>
              </a:stretch>
            </p:blipFill>
            <p:spPr>
              <a:xfrm>
                <a:off x="1774135" y="2703321"/>
                <a:ext cx="2743200" cy="1694867"/>
              </a:xfrm>
              <a:prstGeom prst="rect">
                <a:avLst/>
              </a:prstGeom>
            </p:spPr>
          </p:pic>
          <p:pic>
            <p:nvPicPr>
              <p:cNvPr id="4" name="Picture 4" descr="A picture containing diagram&#10;&#10;Description automatically generated">
                <a:extLst>
                  <a:ext uri="{FF2B5EF4-FFF2-40B4-BE49-F238E27FC236}">
                    <a16:creationId xmlns:a16="http://schemas.microsoft.com/office/drawing/2014/main" id="{0A4EF535-7595-24B9-3AA2-509A548B5711}"/>
                  </a:ext>
                </a:extLst>
              </p:cNvPr>
              <p:cNvPicPr>
                <a:picLocks noChangeAspect="1"/>
              </p:cNvPicPr>
              <p:nvPr/>
            </p:nvPicPr>
            <p:blipFill>
              <a:blip r:embed="rId4"/>
              <a:stretch>
                <a:fillRect/>
              </a:stretch>
            </p:blipFill>
            <p:spPr>
              <a:xfrm>
                <a:off x="4517335" y="2704686"/>
                <a:ext cx="2743200" cy="1543050"/>
              </a:xfrm>
              <a:prstGeom prst="rect">
                <a:avLst/>
              </a:prstGeom>
            </p:spPr>
          </p:pic>
        </p:grpSp>
        <p:sp>
          <p:nvSpPr>
            <p:cNvPr id="6" name="TextBox 5">
              <a:extLst>
                <a:ext uri="{FF2B5EF4-FFF2-40B4-BE49-F238E27FC236}">
                  <a16:creationId xmlns:a16="http://schemas.microsoft.com/office/drawing/2014/main" id="{9CD53145-045A-B468-F703-25DD06552372}"/>
                </a:ext>
              </a:extLst>
            </p:cNvPr>
            <p:cNvSpPr txBox="1"/>
            <p:nvPr/>
          </p:nvSpPr>
          <p:spPr>
            <a:xfrm>
              <a:off x="1799976" y="439011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t>Scalable, integrated services</a:t>
              </a:r>
              <a:endParaRPr lang="en-US" sz="1800"/>
            </a:p>
          </p:txBody>
        </p:sp>
        <p:sp>
          <p:nvSpPr>
            <p:cNvPr id="7" name="TextBox 6">
              <a:extLst>
                <a:ext uri="{FF2B5EF4-FFF2-40B4-BE49-F238E27FC236}">
                  <a16:creationId xmlns:a16="http://schemas.microsoft.com/office/drawing/2014/main" id="{09EA20C6-BE8A-E213-DC9A-6CBBE5DBBCC6}"/>
                </a:ext>
              </a:extLst>
            </p:cNvPr>
            <p:cNvSpPr txBox="1"/>
            <p:nvPr/>
          </p:nvSpPr>
          <p:spPr>
            <a:xfrm>
              <a:off x="4572993" y="43901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t>Feature-rich</a:t>
              </a:r>
            </a:p>
          </p:txBody>
        </p:sp>
      </p:grpSp>
      <p:sp>
        <p:nvSpPr>
          <p:cNvPr id="10" name="Rectangle 9">
            <a:extLst>
              <a:ext uri="{FF2B5EF4-FFF2-40B4-BE49-F238E27FC236}">
                <a16:creationId xmlns:a16="http://schemas.microsoft.com/office/drawing/2014/main" id="{A763EA99-FAE5-EB0B-3CBB-92A18CB871CF}"/>
              </a:ext>
            </a:extLst>
          </p:cNvPr>
          <p:cNvSpPr/>
          <p:nvPr/>
        </p:nvSpPr>
        <p:spPr>
          <a:xfrm>
            <a:off x="8076484" y="-72374"/>
            <a:ext cx="914077" cy="2723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900">
                <a:solidFill>
                  <a:schemeClr val="tx1"/>
                </a:solidFill>
                <a:cs typeface="Arial"/>
              </a:rPr>
              <a:t>Wai Kit</a:t>
            </a:r>
          </a:p>
        </p:txBody>
      </p:sp>
    </p:spTree>
    <p:extLst>
      <p:ext uri="{BB962C8B-B14F-4D97-AF65-F5344CB8AC3E}">
        <p14:creationId xmlns:p14="http://schemas.microsoft.com/office/powerpoint/2010/main" val="2234166983"/>
      </p:ext>
    </p:extLst>
  </p:cSld>
  <p:clrMapOvr>
    <a:masterClrMapping/>
  </p:clrMapOvr>
</p:sld>
</file>

<file path=ppt/theme/theme1.xml><?xml version="1.0" encoding="utf-8"?>
<a:theme xmlns:a="http://schemas.openxmlformats.org/drawingml/2006/main" name="Architecture Studio by Slidesgo">
  <a:themeElements>
    <a:clrScheme name="Simple Light">
      <a:dk1>
        <a:srgbClr val="2E1B11"/>
      </a:dk1>
      <a:lt1>
        <a:srgbClr val="F4F4F4"/>
      </a:lt1>
      <a:dk2>
        <a:srgbClr val="595959"/>
      </a:dk2>
      <a:lt2>
        <a:srgbClr val="EEEEEE"/>
      </a:lt2>
      <a:accent1>
        <a:srgbClr val="B3A29A"/>
      </a:accent1>
      <a:accent2>
        <a:srgbClr val="EAE5E1"/>
      </a:accent2>
      <a:accent3>
        <a:srgbClr val="B3A29A"/>
      </a:accent3>
      <a:accent4>
        <a:srgbClr val="E6CEBC"/>
      </a:accent4>
      <a:accent5>
        <a:srgbClr val="AA9185"/>
      </a:accent5>
      <a:accent6>
        <a:srgbClr val="834D31"/>
      </a:accent6>
      <a:hlink>
        <a:srgbClr val="772E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32</Notes>
  <HiddenSlides>1</HiddenSlide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Architecture Studio by Slidesgo</vt:lpstr>
      <vt:lpstr>SlidesGo Final Pages</vt:lpstr>
      <vt:lpstr>End-to-End Pipeline of Public Housing Data in Singapore </vt:lpstr>
      <vt:lpstr>Presentation outline</vt:lpstr>
      <vt:lpstr>Introduction</vt:lpstr>
      <vt:lpstr>DATA SOURCES</vt:lpstr>
      <vt:lpstr>DATA PRE-PROCESSING</vt:lpstr>
      <vt:lpstr>DATA PRE-PROCESSING</vt:lpstr>
      <vt:lpstr>DATA PRE-PROCESSING</vt:lpstr>
      <vt:lpstr>DATA PIPELINE</vt:lpstr>
      <vt:lpstr>DATA PIPELINE</vt:lpstr>
      <vt:lpstr>GCP SERVICES</vt:lpstr>
      <vt:lpstr>RESALE &amp; FINANCIAL DATA WORKFLOW </vt:lpstr>
      <vt:lpstr>DELETION &amp; INSERTION</vt:lpstr>
      <vt:lpstr>COMBINING DATA</vt:lpstr>
      <vt:lpstr>TRAINING &amp; PREDICTION</vt:lpstr>
      <vt:lpstr>BTO DATA WORKFLOW</vt:lpstr>
      <vt:lpstr>REDDIT DATA</vt:lpstr>
      <vt:lpstr>PowerPoint Presentation</vt:lpstr>
      <vt:lpstr>MACHINE LEARNING </vt:lpstr>
      <vt:lpstr>MODEL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STUDIO</dc:title>
  <cp:revision>2</cp:revision>
  <dcterms:modified xsi:type="dcterms:W3CDTF">2023-04-19T03:05:35Z</dcterms:modified>
</cp:coreProperties>
</file>